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72" r:id="rId2"/>
  </p:sldMasterIdLst>
  <p:notesMasterIdLst>
    <p:notesMasterId r:id="rId6"/>
  </p:notesMasterIdLst>
  <p:handoutMasterIdLst>
    <p:handoutMasterId r:id="rId7"/>
  </p:handoutMasterIdLst>
  <p:sldIdLst>
    <p:sldId id="545" r:id="rId3"/>
    <p:sldId id="546" r:id="rId4"/>
    <p:sldId id="548" r:id="rId5"/>
  </p:sldIdLst>
  <p:sldSz cx="9144000" cy="6858000" type="screen4x3"/>
  <p:notesSz cx="7004050" cy="92964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C55B"/>
    <a:srgbClr val="003296"/>
    <a:srgbClr val="F2A51A"/>
    <a:srgbClr val="132849"/>
    <a:srgbClr val="F4E066"/>
    <a:srgbClr val="EEC351"/>
    <a:srgbClr val="EAB226"/>
    <a:srgbClr val="EEC04C"/>
    <a:srgbClr val="F6C264"/>
    <a:srgbClr val="F4B3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6" autoAdjust="0"/>
    <p:restoredTop sz="91361" autoAdjust="0"/>
  </p:normalViewPr>
  <p:slideViewPr>
    <p:cSldViewPr>
      <p:cViewPr varScale="1">
        <p:scale>
          <a:sx n="71" d="100"/>
          <a:sy n="71" d="100"/>
        </p:scale>
        <p:origin x="-1212" y="-102"/>
      </p:cViewPr>
      <p:guideLst>
        <p:guide orient="horz" pos="2160"/>
        <p:guide pos="2835"/>
      </p:guideLst>
    </p:cSldViewPr>
  </p:slideViewPr>
  <p:outlineViewPr>
    <p:cViewPr>
      <p:scale>
        <a:sx n="33" d="100"/>
        <a:sy n="33" d="100"/>
      </p:scale>
      <p:origin x="0" y="164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80" y="-102"/>
      </p:cViewPr>
      <p:guideLst>
        <p:guide orient="horz" pos="2928"/>
        <p:guide pos="220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035300" cy="465621"/>
          </a:xfrm>
          <a:prstGeom prst="rect">
            <a:avLst/>
          </a:prstGeom>
        </p:spPr>
        <p:txBody>
          <a:bodyPr vert="horz" lIns="91432" tIns="45717" rIns="91432" bIns="45717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67165" y="5"/>
            <a:ext cx="3035300" cy="465621"/>
          </a:xfrm>
          <a:prstGeom prst="rect">
            <a:avLst/>
          </a:prstGeom>
        </p:spPr>
        <p:txBody>
          <a:bodyPr vert="horz" lIns="91432" tIns="45717" rIns="91432" bIns="45717" rtlCol="0"/>
          <a:lstStyle>
            <a:lvl1pPr algn="r">
              <a:defRPr sz="1200"/>
            </a:lvl1pPr>
          </a:lstStyle>
          <a:p>
            <a:fld id="{8EC9686E-3771-4BD8-ABF7-D1A8A9924FDA}" type="datetimeFigureOut">
              <a:rPr lang="es-MX" smtClean="0"/>
              <a:t>21/08/2014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188"/>
            <a:ext cx="3035300" cy="465621"/>
          </a:xfrm>
          <a:prstGeom prst="rect">
            <a:avLst/>
          </a:prstGeom>
        </p:spPr>
        <p:txBody>
          <a:bodyPr vert="horz" lIns="91432" tIns="45717" rIns="91432" bIns="45717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67165" y="8829188"/>
            <a:ext cx="3035300" cy="465621"/>
          </a:xfrm>
          <a:prstGeom prst="rect">
            <a:avLst/>
          </a:prstGeom>
        </p:spPr>
        <p:txBody>
          <a:bodyPr vert="horz" lIns="91432" tIns="45717" rIns="91432" bIns="45717" rtlCol="0" anchor="b"/>
          <a:lstStyle>
            <a:lvl1pPr algn="r">
              <a:defRPr sz="1200"/>
            </a:lvl1pPr>
          </a:lstStyle>
          <a:p>
            <a:fld id="{D6900335-E476-443F-B645-184B78C04B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9060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35300" cy="465138"/>
          </a:xfrm>
          <a:prstGeom prst="rect">
            <a:avLst/>
          </a:prstGeom>
        </p:spPr>
        <p:txBody>
          <a:bodyPr vert="horz" lIns="93133" tIns="46566" rIns="93133" bIns="4656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67165" y="9"/>
            <a:ext cx="3035300" cy="465138"/>
          </a:xfrm>
          <a:prstGeom prst="rect">
            <a:avLst/>
          </a:prstGeom>
        </p:spPr>
        <p:txBody>
          <a:bodyPr vert="horz" lIns="93133" tIns="46566" rIns="93133" bIns="4656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43BE9F0-3E75-4E4A-8449-19B71AC7B89A}" type="datetimeFigureOut">
              <a:rPr lang="es-MX"/>
              <a:pPr>
                <a:defRPr/>
              </a:pPr>
              <a:t>21/08/2014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5325"/>
            <a:ext cx="4648200" cy="3487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3" tIns="46566" rIns="93133" bIns="46566" rtlCol="0" anchor="ctr"/>
          <a:lstStyle/>
          <a:p>
            <a:pPr lvl="0"/>
            <a:endParaRPr lang="es-MX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0096" y="4416430"/>
            <a:ext cx="5603875" cy="4183064"/>
          </a:xfrm>
          <a:prstGeom prst="rect">
            <a:avLst/>
          </a:prstGeom>
        </p:spPr>
        <p:txBody>
          <a:bodyPr vert="horz" lIns="93133" tIns="46566" rIns="93133" bIns="46566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81"/>
            <a:ext cx="3035300" cy="465138"/>
          </a:xfrm>
          <a:prstGeom prst="rect">
            <a:avLst/>
          </a:prstGeom>
        </p:spPr>
        <p:txBody>
          <a:bodyPr vert="horz" lIns="93133" tIns="46566" rIns="93133" bIns="4656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67165" y="8829681"/>
            <a:ext cx="3035300" cy="465138"/>
          </a:xfrm>
          <a:prstGeom prst="rect">
            <a:avLst/>
          </a:prstGeom>
        </p:spPr>
        <p:txBody>
          <a:bodyPr vert="horz" lIns="93133" tIns="46566" rIns="93133" bIns="4656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8A404E4-C5CC-4582-B647-A0F58376661F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663731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3A210F-3A89-463C-9021-FC9B54077E12}" type="datetime1">
              <a:rPr lang="es-MX" smtClean="0"/>
              <a:t>21/08/2014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3F8D80-3421-4271-A3D7-62CBD8FB1397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75173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E079C3-B769-4805-91D3-68928BDF0AFB}" type="datetime1">
              <a:rPr lang="es-MX" smtClean="0"/>
              <a:t>21/08/2014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4EC2AC-0E14-4D81-9455-E2F35E3CDCB6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53710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AAB4D9-F35B-45D1-BCAE-AA04C8D75B77}" type="datetime1">
              <a:rPr lang="es-MX" smtClean="0"/>
              <a:t>21/08/2014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541F34-C3C0-4AB3-82B2-22C4C5D5526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1033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5EC9DB-4C99-4267-B2D9-10040122D482}" type="datetime1">
              <a:rPr lang="es-MX" smtClean="0"/>
              <a:t>21/08/2014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D1FF28-6B8B-414F-8325-8113B046BB5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37212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  <a:prstGeom prst="rect">
            <a:avLst/>
          </a:prstGeom>
        </p:spPr>
        <p:txBody>
          <a:bodyPr lIns="91311" tIns="45655" rIns="91311" bIns="45655"/>
          <a:lstStyle>
            <a:lvl1pPr>
              <a:defRPr sz="17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54061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8699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CF9B3C-F36E-4889-98DC-4221A2B5CCAF}" type="datetime1">
              <a:rPr lang="es-MX" smtClean="0"/>
              <a:t>21/08/2014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CA5051-7D5E-4B2F-A39D-103F246741FC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43177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E61F23-1495-43D0-A7EB-389DFA71F0F0}" type="datetime1">
              <a:rPr lang="es-MX" smtClean="0"/>
              <a:t>21/08/2014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A58B71-356F-429F-A314-E1BEB01B191C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6263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AC231C-1D2A-496C-9361-EBB255DF2614}" type="datetime1">
              <a:rPr lang="es-MX" smtClean="0"/>
              <a:t>21/08/2014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CFEABD-5735-4A3A-9404-0D4CD92A7812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01414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B93C0F-9246-49AA-A2F5-7D0AE1D19C35}" type="datetime1">
              <a:rPr lang="es-MX" smtClean="0"/>
              <a:t>21/08/2014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4AB217-6E5C-43CD-AC3D-C1617B32D08D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54312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9FA16C-4F2F-47A6-9ABA-1E73AC68592E}" type="datetime1">
              <a:rPr lang="es-MX" smtClean="0"/>
              <a:t>21/08/2014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5ACD2F-B785-46E1-BDD2-EB49B07D5371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31470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189A9B-82FA-4E4E-83E9-C1CFF9D202AA}" type="datetime1">
              <a:rPr lang="es-MX" smtClean="0"/>
              <a:t>21/08/2014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BA4702-CE0E-4250-86D9-C7D12A4B5C85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36654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1FCCC9-8C16-41B6-8688-58DC9A933F77}" type="datetime1">
              <a:rPr lang="es-MX" smtClean="0"/>
              <a:t>21/08/2014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DCA25B-8F64-4385-9377-719C88F8888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00857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F44210-8C14-49F4-A044-BCC03DF0F591}" type="datetime1">
              <a:rPr lang="es-MX" smtClean="0"/>
              <a:t>21/08/2014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FEBBA8-9AF7-4D48-ABD6-B9312B259A49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88717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Conector recto"/>
          <p:cNvCxnSpPr/>
          <p:nvPr/>
        </p:nvCxnSpPr>
        <p:spPr>
          <a:xfrm>
            <a:off x="250825" y="6524625"/>
            <a:ext cx="849788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250825" y="1125538"/>
            <a:ext cx="849788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7 Grupo"/>
          <p:cNvGrpSpPr/>
          <p:nvPr/>
        </p:nvGrpSpPr>
        <p:grpSpPr>
          <a:xfrm>
            <a:off x="899592" y="116632"/>
            <a:ext cx="7315200" cy="767715"/>
            <a:chOff x="0" y="0"/>
            <a:chExt cx="7315200" cy="767750"/>
          </a:xfrm>
        </p:grpSpPr>
        <p:pic>
          <p:nvPicPr>
            <p:cNvPr id="6" name="5 Imagen" descr="SEGOB_COMISIONADO_PF_2014"/>
            <p:cNvPicPr>
              <a:picLocks noChangeAspect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390"/>
            <a:stretch/>
          </p:blipFill>
          <p:spPr bwMode="auto">
            <a:xfrm>
              <a:off x="0" y="0"/>
              <a:ext cx="4459856" cy="7677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0 Imagen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5736" y="60384"/>
              <a:ext cx="2829464" cy="638355"/>
            </a:xfrm>
            <a:prstGeom prst="rect">
              <a:avLst/>
            </a:prstGeom>
          </p:spPr>
        </p:pic>
      </p:grp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1"/>
          <a:stretch/>
        </p:blipFill>
        <p:spPr>
          <a:xfrm>
            <a:off x="1" y="908720"/>
            <a:ext cx="9144000" cy="5904656"/>
          </a:xfrm>
          <a:prstGeom prst="rect">
            <a:avLst/>
          </a:prstGeom>
        </p:spPr>
      </p:pic>
      <p:pic>
        <p:nvPicPr>
          <p:cNvPr id="10" name="3 Imagen"/>
          <p:cNvPicPr>
            <a:picLocks noChangeAspect="1" noChangeArrowheads="1"/>
          </p:cNvPicPr>
          <p:nvPr/>
        </p:nvPicPr>
        <p:blipFill>
          <a:blip r:embed="rId17" cstate="print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733256"/>
            <a:ext cx="1008112" cy="107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2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3 Imagen" descr="C:\Users\abraham.rodriguezc\Desktop\SEGO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60325"/>
            <a:ext cx="1833563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4 Imagen" descr="C:\Users\abraham.rodriguezc\Desktop\CN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117475"/>
            <a:ext cx="674687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5 Imagen" descr="C:\Users\abraham.rodriguezc\Desktop\Policia Federal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63" y="142875"/>
            <a:ext cx="16256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28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227013" algn="l" defTabSz="9128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7013" algn="l" defTabSz="9128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7013" algn="l" defTabSz="912813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082" indent="-228280" algn="l" defTabSz="9131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641" indent="-228280" algn="l" defTabSz="9131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202" indent="-228280" algn="l" defTabSz="9131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762" indent="-228280" algn="l" defTabSz="9131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3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0" algn="l" defTabSz="913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20" algn="l" defTabSz="913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80" algn="l" defTabSz="913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40" algn="l" defTabSz="913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01" algn="l" defTabSz="913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62" algn="l" defTabSz="913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22" algn="l" defTabSz="913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482" algn="l" defTabSz="913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7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4295660" cy="429566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3903103" y="3068960"/>
            <a:ext cx="4156708" cy="92333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MODELOS DE GENDARMERÍAS DE ACUERDO A SU ADSCRIPCIÓN MILITAR, CIVIL O MIXTA. 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42320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539552" y="1340768"/>
            <a:ext cx="7704856" cy="4608512"/>
          </a:xfrm>
        </p:spPr>
        <p:txBody>
          <a:bodyPr rtlCol="0">
            <a:noAutofit/>
          </a:bodyPr>
          <a:lstStyle/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s-ES_tradnl" sz="2000" b="1" dirty="0" smtClean="0">
                <a:solidFill>
                  <a:srgbClr val="008000"/>
                </a:solidFill>
                <a:ea typeface="ＭＳ Ｐゴシック" pitchFamily="34" charset="-128"/>
              </a:rPr>
              <a:t>Tres modelos de mando: Militares, civiles y mixtos.</a:t>
            </a:r>
          </a:p>
          <a:p>
            <a:pPr marL="0" indent="0" algn="just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s-ES_tradnl" sz="2000" b="1" dirty="0" smtClean="0">
              <a:solidFill>
                <a:srgbClr val="008000"/>
              </a:solidFill>
              <a:ea typeface="ＭＳ Ｐゴシック" pitchFamily="34" charset="-128"/>
            </a:endParaRP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s-ES_tradnl" sz="2000" dirty="0" smtClean="0">
                <a:solidFill>
                  <a:srgbClr val="008000"/>
                </a:solidFill>
                <a:ea typeface="ＭＳ Ｐゴシック" pitchFamily="34" charset="-128"/>
              </a:rPr>
              <a:t>Militares: </a:t>
            </a:r>
            <a:r>
              <a:rPr lang="es-ES_tradnl" sz="2000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Venezuela</a:t>
            </a:r>
            <a:r>
              <a:rPr lang="es-ES_tradnl" sz="2000" dirty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  <a:r>
              <a:rPr lang="es-ES_tradnl" sz="2000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y Colombia (Esta última con carácter de policía militar). 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es-ES_tradnl" sz="2000" dirty="0" smtClean="0">
              <a:solidFill>
                <a:srgbClr val="008000"/>
              </a:solidFill>
              <a:ea typeface="ＭＳ Ｐゴシック" pitchFamily="34" charset="-128"/>
            </a:endParaRP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s-ES_tradnl" sz="2000" dirty="0" smtClean="0">
                <a:solidFill>
                  <a:srgbClr val="008000"/>
                </a:solidFill>
                <a:ea typeface="ＭＳ Ｐゴシック" pitchFamily="34" charset="-128"/>
              </a:rPr>
              <a:t>Civiles:</a:t>
            </a:r>
            <a:r>
              <a:rPr lang="es-ES_tradnl" sz="2000" dirty="0" smtClean="0">
                <a:ea typeface="ＭＳ Ｐゴシック" pitchFamily="34" charset="-128"/>
              </a:rPr>
              <a:t> </a:t>
            </a:r>
            <a:r>
              <a:rPr lang="es-ES_tradnl" sz="2000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Se originaron en las fuerzas armadas y después de un proceso de maduración (de décadas) quedaron adscritas únicamente al Ministerio del Interior (Gobernación) o al de Seguridad, por ejemplo: (Austria, desde finales del Siglo XIX;  Francia, desde el 2009; Argentina y Chile desde 2011. </a:t>
            </a:r>
            <a:endParaRPr lang="es-ES_tradnl" sz="2000" dirty="0" smtClean="0">
              <a:solidFill>
                <a:schemeClr val="tx2">
                  <a:lumMod val="75000"/>
                </a:schemeClr>
              </a:solidFill>
              <a:ea typeface="ＭＳ Ｐゴシック" pitchFamily="34" charset="-128"/>
            </a:endParaRP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es-ES_tradnl" sz="2000" dirty="0">
              <a:solidFill>
                <a:schemeClr val="tx2">
                  <a:lumMod val="75000"/>
                </a:schemeClr>
              </a:solidFill>
              <a:ea typeface="ＭＳ Ｐゴシック" pitchFamily="34" charset="-128"/>
            </a:endParaRP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s-ES_tradnl" sz="2000" dirty="0" smtClean="0">
                <a:solidFill>
                  <a:srgbClr val="339933"/>
                </a:solidFill>
                <a:ea typeface="ＭＳ Ｐゴシック" pitchFamily="34" charset="-128"/>
              </a:rPr>
              <a:t>Mixtos</a:t>
            </a:r>
            <a:r>
              <a:rPr lang="es-ES_tradnl" sz="2000" dirty="0" smtClean="0">
                <a:solidFill>
                  <a:srgbClr val="339933"/>
                </a:solidFill>
                <a:ea typeface="ＭＳ Ｐゴシック" pitchFamily="34" charset="-128"/>
              </a:rPr>
              <a:t>:</a:t>
            </a:r>
            <a:r>
              <a:rPr lang="es-ES_tradnl" sz="2000" dirty="0" smtClean="0">
                <a:solidFill>
                  <a:srgbClr val="008000"/>
                </a:solidFill>
                <a:ea typeface="ＭＳ Ｐゴシック" pitchFamily="34" charset="-128"/>
              </a:rPr>
              <a:t> </a:t>
            </a:r>
            <a:r>
              <a:rPr lang="es-ES_tradnl" sz="2000" dirty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D</a:t>
            </a:r>
            <a:r>
              <a:rPr lang="es-ES_tradnl" sz="2000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ependen tanto de las Fuerzas Armadas como del Ministerio del Interior, por ejemplo la Guardia Civil Española. </a:t>
            </a:r>
          </a:p>
          <a:p>
            <a:pPr marL="0" indent="0" algn="just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s-ES" sz="20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6930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687777"/>
              </p:ext>
            </p:extLst>
          </p:nvPr>
        </p:nvGraphicFramePr>
        <p:xfrm>
          <a:off x="611855" y="1315294"/>
          <a:ext cx="7416529" cy="4862329"/>
        </p:xfrm>
        <a:graphic>
          <a:graphicData uri="http://schemas.openxmlformats.org/drawingml/2006/table">
            <a:tbl>
              <a:tblPr/>
              <a:tblGrid>
                <a:gridCol w="2664295"/>
                <a:gridCol w="1440160"/>
                <a:gridCol w="1728192"/>
                <a:gridCol w="1583882"/>
              </a:tblGrid>
              <a:tr h="4457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País</a:t>
                      </a:r>
                      <a:endParaRPr kumimoji="0" lang="es-MX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</a:endParaRPr>
                    </a:p>
                  </a:txBody>
                  <a:tcPr marL="36167" marR="3616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Ministerio de Defensa</a:t>
                      </a:r>
                      <a:endParaRPr kumimoji="0" lang="es-MX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</a:endParaRPr>
                    </a:p>
                  </a:txBody>
                  <a:tcPr marL="36167" marR="3616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Ministerio del Interior</a:t>
                      </a:r>
                      <a:endParaRPr kumimoji="0" lang="es-MX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</a:endParaRPr>
                    </a:p>
                  </a:txBody>
                  <a:tcPr marL="36167" marR="3616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Ministerio de Seguridad</a:t>
                      </a:r>
                      <a:endParaRPr kumimoji="0" lang="es-MX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</a:endParaRPr>
                    </a:p>
                  </a:txBody>
                  <a:tcPr marL="36167" marR="3616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850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Argentina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Gendarmería Nacional Argentina</a:t>
                      </a:r>
                      <a:endParaRPr kumimoji="0" lang="es-MX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</a:endParaRPr>
                    </a:p>
                  </a:txBody>
                  <a:tcPr marL="36167" marR="3616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 </a:t>
                      </a:r>
                      <a:endParaRPr kumimoji="0" lang="es-MX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</a:endParaRPr>
                    </a:p>
                  </a:txBody>
                  <a:tcPr marL="36167" marR="3616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</a:endParaRPr>
                    </a:p>
                  </a:txBody>
                  <a:tcPr marL="36167" marR="3616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 </a:t>
                      </a:r>
                      <a:r>
                        <a:rPr kumimoji="0" lang="es-MX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sym typeface="Wingdings 2" pitchFamily="18" charset="2"/>
                        </a:rPr>
                        <a:t></a:t>
                      </a:r>
                      <a:endParaRPr kumimoji="0" lang="es-MX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</a:endParaRPr>
                    </a:p>
                  </a:txBody>
                  <a:tcPr marL="36167" marR="3616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50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itchFamily="34" charset="0"/>
                        </a:rPr>
                        <a:t>Canadá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itchFamily="34" charset="0"/>
                        </a:rPr>
                        <a:t>Real Policía Montada  de Canadá</a:t>
                      </a:r>
                    </a:p>
                  </a:txBody>
                  <a:tcPr marL="36167" marR="3616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</a:endParaRPr>
                    </a:p>
                  </a:txBody>
                  <a:tcPr marL="36167" marR="3616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</a:endParaRPr>
                    </a:p>
                  </a:txBody>
                  <a:tcPr marL="36167" marR="3616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34" charset="-128"/>
                          <a:cs typeface="+mn-cs"/>
                          <a:sym typeface="Wingdings 2" pitchFamily="18" charset="2"/>
                        </a:rPr>
                        <a:t></a:t>
                      </a:r>
                      <a:endParaRPr kumimoji="0" lang="es-MX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 pitchFamily="34" charset="0"/>
                        <a:cs typeface="+mn-cs"/>
                      </a:endParaRPr>
                    </a:p>
                  </a:txBody>
                  <a:tcPr marL="36167" marR="3616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25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Chile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Carabineros</a:t>
                      </a:r>
                      <a:endParaRPr kumimoji="0" lang="es-MX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</a:endParaRPr>
                    </a:p>
                  </a:txBody>
                  <a:tcPr marL="36167" marR="3616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 </a:t>
                      </a:r>
                      <a:endParaRPr kumimoji="0" lang="es-MX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</a:endParaRPr>
                    </a:p>
                  </a:txBody>
                  <a:tcPr marL="36167" marR="3616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sym typeface="Wingdings 2" pitchFamily="18" charset="2"/>
                        </a:rPr>
                        <a:t></a:t>
                      </a:r>
                      <a:endParaRPr kumimoji="0" lang="es-MX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</a:endParaRPr>
                    </a:p>
                  </a:txBody>
                  <a:tcPr marL="36167" marR="3616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</a:endParaRPr>
                    </a:p>
                  </a:txBody>
                  <a:tcPr marL="36167" marR="3616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4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Colombia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Policía Nacional de Colombia</a:t>
                      </a:r>
                    </a:p>
                  </a:txBody>
                  <a:tcPr marL="36167" marR="3616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 </a:t>
                      </a:r>
                      <a:r>
                        <a:rPr kumimoji="0" lang="es-MX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sym typeface="Wingdings 2" pitchFamily="18" charset="2"/>
                        </a:rPr>
                        <a:t></a:t>
                      </a:r>
                      <a:endParaRPr kumimoji="0" lang="es-MX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</a:endParaRPr>
                    </a:p>
                  </a:txBody>
                  <a:tcPr marL="36167" marR="3616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 </a:t>
                      </a:r>
                      <a:endParaRPr kumimoji="0" lang="es-MX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</a:endParaRPr>
                    </a:p>
                  </a:txBody>
                  <a:tcPr marL="36167" marR="3616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</a:endParaRPr>
                    </a:p>
                  </a:txBody>
                  <a:tcPr marL="36167" marR="3616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36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España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Guardia Civil</a:t>
                      </a:r>
                      <a:endParaRPr kumimoji="0" lang="es-MX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</a:endParaRPr>
                    </a:p>
                  </a:txBody>
                  <a:tcPr marL="36167" marR="3616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sym typeface="Wingdings 2" pitchFamily="18" charset="2"/>
                        </a:rPr>
                        <a:t></a:t>
                      </a:r>
                      <a:endParaRPr kumimoji="0" lang="es-MX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</a:endParaRPr>
                    </a:p>
                  </a:txBody>
                  <a:tcPr marL="36167" marR="3616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sym typeface="Wingdings 2" pitchFamily="18" charset="2"/>
                        </a:rPr>
                        <a:t></a:t>
                      </a:r>
                      <a:endParaRPr kumimoji="0" lang="es-MX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</a:endParaRPr>
                    </a:p>
                  </a:txBody>
                  <a:tcPr marL="36167" marR="3616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 </a:t>
                      </a:r>
                      <a:endParaRPr kumimoji="0" lang="es-MX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</a:endParaRPr>
                    </a:p>
                  </a:txBody>
                  <a:tcPr marL="36167" marR="3616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Francia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Gendarmería Nacional Francesa</a:t>
                      </a:r>
                      <a:endParaRPr kumimoji="0" lang="es-MX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</a:endParaRPr>
                    </a:p>
                  </a:txBody>
                  <a:tcPr marL="36167" marR="3616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Calibri" pitchFamily="34" charset="0"/>
                      </a:endParaRPr>
                    </a:p>
                  </a:txBody>
                  <a:tcPr marL="36167" marR="3616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sym typeface="Wingdings 2" pitchFamily="18" charset="2"/>
                        </a:rPr>
                        <a:t></a:t>
                      </a:r>
                      <a:endParaRPr kumimoji="0" lang="es-MX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</a:endParaRPr>
                    </a:p>
                  </a:txBody>
                  <a:tcPr marL="36167" marR="3616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 </a:t>
                      </a:r>
                      <a:endParaRPr kumimoji="0" lang="es-MX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</a:endParaRPr>
                    </a:p>
                  </a:txBody>
                  <a:tcPr marL="36167" marR="3616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Italia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Carabineros</a:t>
                      </a:r>
                      <a:endParaRPr kumimoji="0" lang="es-MX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</a:endParaRPr>
                    </a:p>
                  </a:txBody>
                  <a:tcPr marL="36167" marR="3616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</a:endParaRPr>
                    </a:p>
                  </a:txBody>
                  <a:tcPr marL="36167" marR="3616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sym typeface="Wingdings 2" pitchFamily="18" charset="2"/>
                        </a:rPr>
                        <a:t></a:t>
                      </a:r>
                      <a:endParaRPr kumimoji="0" lang="es-MX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</a:endParaRPr>
                    </a:p>
                  </a:txBody>
                  <a:tcPr marL="36167" marR="3616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 </a:t>
                      </a:r>
                      <a:endParaRPr kumimoji="0" lang="es-MX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</a:endParaRPr>
                    </a:p>
                  </a:txBody>
                  <a:tcPr marL="36167" marR="3616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28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Venezuela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Guardia Nacional Bolivariana </a:t>
                      </a:r>
                      <a:endParaRPr kumimoji="0" lang="es-MX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</a:endParaRPr>
                    </a:p>
                  </a:txBody>
                  <a:tcPr marL="36167" marR="3616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sym typeface="Wingdings 2" pitchFamily="18" charset="2"/>
                        </a:rPr>
                        <a:t></a:t>
                      </a:r>
                      <a:endParaRPr kumimoji="0" lang="es-MX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</a:endParaRPr>
                    </a:p>
                  </a:txBody>
                  <a:tcPr marL="36167" marR="3616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 </a:t>
                      </a:r>
                      <a:endParaRPr kumimoji="0" lang="es-MX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</a:endParaRPr>
                    </a:p>
                  </a:txBody>
                  <a:tcPr marL="36167" marR="3616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 </a:t>
                      </a:r>
                      <a:endParaRPr kumimoji="0" lang="es-MX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</a:endParaRPr>
                    </a:p>
                  </a:txBody>
                  <a:tcPr marL="36167" marR="3616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4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itchFamily="34" charset="0"/>
                        </a:rPr>
                        <a:t>Portugal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itchFamily="34" charset="0"/>
                        </a:rPr>
                        <a:t>Guardia Nacional Republicana</a:t>
                      </a:r>
                    </a:p>
                  </a:txBody>
                  <a:tcPr marL="36167" marR="3616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sym typeface="Wingdings 2" pitchFamily="18" charset="2"/>
                        </a:rPr>
                        <a:t></a:t>
                      </a:r>
                      <a:endParaRPr kumimoji="0" lang="es-MX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</a:endParaRPr>
                    </a:p>
                  </a:txBody>
                  <a:tcPr marL="36167" marR="3616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34" charset="-128"/>
                          <a:cs typeface="+mn-cs"/>
                          <a:sym typeface="Wingdings 2" pitchFamily="18" charset="2"/>
                        </a:rPr>
                        <a:t></a:t>
                      </a:r>
                      <a:endParaRPr kumimoji="0" lang="es-MX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 pitchFamily="34" charset="0"/>
                        <a:cs typeface="+mn-cs"/>
                      </a:endParaRPr>
                    </a:p>
                  </a:txBody>
                  <a:tcPr marL="36167" marR="3616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</a:endParaRPr>
                    </a:p>
                  </a:txBody>
                  <a:tcPr marL="36167" marR="3616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1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México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División de Gendarmería de la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Policía Federal </a:t>
                      </a:r>
                    </a:p>
                  </a:txBody>
                  <a:tcPr marL="36167" marR="3616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</a:endParaRPr>
                    </a:p>
                  </a:txBody>
                  <a:tcPr marL="36167" marR="3616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ＭＳ Ｐゴシック" pitchFamily="34" charset="-128"/>
                          <a:sym typeface="Zapf Dingbats" pitchFamily="-84" charset="2"/>
                        </a:rPr>
                        <a:t>★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</a:endParaRPr>
                    </a:p>
                  </a:txBody>
                  <a:tcPr marL="36167" marR="3616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</a:endParaRPr>
                    </a:p>
                  </a:txBody>
                  <a:tcPr marL="36167" marR="3616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2517869"/>
      </p:ext>
    </p:extLst>
  </p:cSld>
  <p:clrMapOvr>
    <a:masterClrMapping/>
  </p:clrMapOvr>
</p:sld>
</file>

<file path=ppt/theme/theme1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22984</TotalTime>
  <Words>180</Words>
  <Application>Microsoft Office PowerPoint</Application>
  <PresentationFormat>Presentación en pantalla (4:3)</PresentationFormat>
  <Paragraphs>53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</vt:i4>
      </vt:variant>
    </vt:vector>
  </HeadingPairs>
  <TitlesOfParts>
    <vt:vector size="5" baseType="lpstr">
      <vt:lpstr>5_Tema de Office</vt:lpstr>
      <vt:lpstr>Diseño personalizado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APLC</dc:creator>
  <cp:lastModifiedBy>Rene Hernandez Cueto</cp:lastModifiedBy>
  <cp:revision>841</cp:revision>
  <cp:lastPrinted>2014-07-30T18:37:32Z</cp:lastPrinted>
  <dcterms:created xsi:type="dcterms:W3CDTF">2014-01-30T16:52:52Z</dcterms:created>
  <dcterms:modified xsi:type="dcterms:W3CDTF">2014-08-21T15:35:24Z</dcterms:modified>
</cp:coreProperties>
</file>