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9" r:id="rId2"/>
    <p:sldId id="266" r:id="rId3"/>
    <p:sldId id="284" r:id="rId4"/>
    <p:sldId id="271" r:id="rId5"/>
    <p:sldId id="283" r:id="rId6"/>
  </p:sldIdLst>
  <p:sldSz cx="9144000" cy="6858000" type="screen4x3"/>
  <p:notesSz cx="6858000" cy="9144000"/>
  <p:custDataLst>
    <p:tags r:id="rId7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2" autoAdjust="0"/>
    <p:restoredTop sz="94660"/>
  </p:normalViewPr>
  <p:slideViewPr>
    <p:cSldViewPr>
      <p:cViewPr varScale="1">
        <p:scale>
          <a:sx n="68" d="100"/>
          <a:sy n="68" d="100"/>
        </p:scale>
        <p:origin x="-3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B0715-2BDC-457D-9C4D-EA64A816CD6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F8509-59F0-4667-914F-D86B516C71C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D8257-5D11-4983-958B-84B86CDC68D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6D892-0187-4665-A005-3C9B0B98369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58CC2-A72B-413A-8D6D-97118E60782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60763-9190-4E82-87DE-6101D3358F7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16504-20A6-4CD7-A6C4-1BFEC68E217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25BCE-A5B0-4E34-BB79-7B1CFF469F5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17B20-AD64-4546-BC04-5E4BDA54F8F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8F08E-EB12-4322-B00F-42DBC35B174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BDED0-77BC-417E-A716-7627DA6A418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charset="0"/>
              </a:defRPr>
            </a:lvl1pPr>
          </a:lstStyle>
          <a:p>
            <a:pPr>
              <a:defRPr/>
            </a:pPr>
            <a:fld id="{F890E3CC-E677-469B-93DC-3589E4CE396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6350"/>
            <a:ext cx="8532813" cy="908050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B2B2B2">
                  <a:gamma/>
                  <a:tint val="39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s-MX" dirty="0"/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8459788" y="0"/>
            <a:ext cx="684212" cy="620713"/>
          </a:xfrm>
          <a:prstGeom prst="rect">
            <a:avLst/>
          </a:prstGeom>
          <a:solidFill>
            <a:srgbClr val="E1E1E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8459788" y="574675"/>
            <a:ext cx="684212" cy="322263"/>
          </a:xfrm>
          <a:prstGeom prst="rect">
            <a:avLst/>
          </a:prstGeom>
          <a:solidFill>
            <a:srgbClr val="003399"/>
          </a:soli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s-MX" dirty="0"/>
          </a:p>
        </p:txBody>
      </p:sp>
      <p:sp>
        <p:nvSpPr>
          <p:cNvPr id="11" name="Text Box 5"/>
          <p:cNvSpPr txBox="1">
            <a:spLocks noChangeArrowheads="1"/>
          </p:cNvSpPr>
          <p:nvPr userDrawn="1"/>
        </p:nvSpPr>
        <p:spPr bwMode="auto">
          <a:xfrm>
            <a:off x="8548688" y="609600"/>
            <a:ext cx="508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1200" dirty="0">
                <a:solidFill>
                  <a:schemeClr val="bg1"/>
                </a:solidFill>
              </a:rPr>
              <a:t>SSP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 userDrawn="1"/>
        </p:nvSpPr>
        <p:spPr bwMode="auto">
          <a:xfrm>
            <a:off x="7451725" y="612775"/>
            <a:ext cx="1023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s-MX" sz="600" dirty="0"/>
              <a:t>SECRETARÍA DE </a:t>
            </a:r>
          </a:p>
          <a:p>
            <a:pPr algn="r">
              <a:defRPr/>
            </a:pPr>
            <a:r>
              <a:rPr lang="es-MX" sz="600" dirty="0"/>
              <a:t>SEGURIDAD PÚBLICA </a:t>
            </a:r>
            <a:endParaRPr lang="es-ES" sz="600" dirty="0"/>
          </a:p>
        </p:txBody>
      </p:sp>
      <p:pic>
        <p:nvPicPr>
          <p:cNvPr id="1036" name="Picture 7" descr="sp_escudo_nacional"/>
          <p:cNvPicPr>
            <a:picLocks noChangeAspect="1" noChangeArrowheads="1"/>
          </p:cNvPicPr>
          <p:nvPr userDrawn="1"/>
        </p:nvPicPr>
        <p:blipFill>
          <a:blip r:embed="rId17">
            <a:lum bright="12000"/>
          </a:blip>
          <a:srcRect l="2951" t="2919" r="2919" b="1459"/>
          <a:stretch>
            <a:fillRect/>
          </a:stretch>
        </p:blipFill>
        <p:spPr bwMode="auto">
          <a:xfrm>
            <a:off x="8510588" y="0"/>
            <a:ext cx="5413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0" y="895350"/>
            <a:ext cx="9144000" cy="42863"/>
          </a:xfrm>
          <a:prstGeom prst="rect">
            <a:avLst/>
          </a:prstGeom>
          <a:solidFill>
            <a:srgbClr val="003399"/>
          </a:soli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s-MX" dirty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-11113" y="971550"/>
            <a:ext cx="9144001" cy="7938"/>
          </a:xfrm>
          <a:prstGeom prst="rect">
            <a:avLst/>
          </a:prstGeom>
          <a:solidFill>
            <a:srgbClr val="003399"/>
          </a:solidFill>
          <a:ln w="9525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4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  <p:sldLayoutId id="2147484115" r:id="rId12"/>
    <p:sldLayoutId id="2147484117" r:id="rId13"/>
    <p:sldLayoutId id="2147484118" r:id="rId14"/>
    <p:sldLayoutId id="2147484119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5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214438"/>
            <a:ext cx="3000375" cy="286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3 CuadroTexto"/>
          <p:cNvSpPr txBox="1">
            <a:spLocks noChangeArrowheads="1"/>
          </p:cNvSpPr>
          <p:nvPr/>
        </p:nvSpPr>
        <p:spPr bwMode="auto">
          <a:xfrm>
            <a:off x="357210" y="214290"/>
            <a:ext cx="7500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 b="1" dirty="0" smtClean="0">
                <a:solidFill>
                  <a:srgbClr val="333399"/>
                </a:solidFill>
                <a:latin typeface="Arial" charset="0"/>
                <a:cs typeface="Arial" charset="0"/>
              </a:rPr>
              <a:t>ACOSO ESCOLAR (BULLYING)</a:t>
            </a:r>
            <a:endParaRPr lang="es-MX" sz="2800" b="1" dirty="0">
              <a:solidFill>
                <a:srgbClr val="36369A"/>
              </a:solidFill>
              <a:latin typeface="Arial" charset="0"/>
              <a:cs typeface="Arial" charset="0"/>
            </a:endParaRPr>
          </a:p>
        </p:txBody>
      </p:sp>
      <p:pic>
        <p:nvPicPr>
          <p:cNvPr id="17413" name="Picture 5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51" y="4143398"/>
            <a:ext cx="4357687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3500430" y="1285860"/>
            <a:ext cx="52149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/>
              <a:t>“Una conducta de persecución y agresión física, psicológica o moral que realiza un alumno o grupo de alumnos sobre otro, con desequilibrio de poder y de manera reiterada” </a:t>
            </a:r>
          </a:p>
          <a:p>
            <a:pPr algn="r"/>
            <a:r>
              <a:rPr lang="es-MX" i="1" dirty="0" smtClean="0"/>
              <a:t>(Fernández y Palomero, 2001:26). </a:t>
            </a:r>
            <a:endParaRPr lang="es-MX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6266431" y="6221179"/>
            <a:ext cx="1663155" cy="4939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es-MX" sz="2800" b="1" dirty="0">
                <a:latin typeface="Arial" charset="0"/>
                <a:cs typeface="Arial" charset="0"/>
              </a:rPr>
              <a:t>VÍCTIMA</a:t>
            </a:r>
            <a:endParaRPr lang="es-ES" sz="1600" b="1" dirty="0">
              <a:latin typeface="Arial" charset="0"/>
              <a:cs typeface="Arial" charset="0"/>
            </a:endParaRP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213975" y="4065492"/>
            <a:ext cx="3014209" cy="47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es-MX" sz="1600" b="1" dirty="0">
                <a:cs typeface="Arial" charset="0"/>
              </a:rPr>
              <a:t>    </a:t>
            </a:r>
            <a:r>
              <a:rPr lang="es-MX" sz="1600" b="1" dirty="0">
                <a:latin typeface="Arial" charset="0"/>
                <a:cs typeface="Arial" charset="0"/>
              </a:rPr>
              <a:t> </a:t>
            </a:r>
            <a:r>
              <a:rPr lang="es-MX" sz="2800" b="1" dirty="0" smtClean="0">
                <a:latin typeface="Arial" charset="0"/>
                <a:cs typeface="Arial" charset="0"/>
              </a:rPr>
              <a:t>AGRESOR </a:t>
            </a:r>
            <a:endParaRPr lang="es-ES" sz="2800" b="1" dirty="0">
              <a:latin typeface="Arial" charset="0"/>
              <a:cs typeface="Arial" charset="0"/>
            </a:endParaRPr>
          </a:p>
        </p:txBody>
      </p:sp>
      <p:pic>
        <p:nvPicPr>
          <p:cNvPr id="11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2669" y="1428736"/>
            <a:ext cx="1571636" cy="23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 descr="C:\DocumentosTREB\Nueva carpeta (2)\Nueva carpeta (2)\Image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477284"/>
            <a:ext cx="1356928" cy="2462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C:\DocumentosTREB\Liliana\Delito Cibernetico\Imagenes\Color\Ajustados\W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4286256"/>
            <a:ext cx="2351558" cy="182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9"/>
          <p:cNvSpPr>
            <a:spLocks noChangeArrowheads="1"/>
          </p:cNvSpPr>
          <p:nvPr/>
        </p:nvSpPr>
        <p:spPr bwMode="auto">
          <a:xfrm>
            <a:off x="285720" y="6191928"/>
            <a:ext cx="30321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charset="0"/>
                <a:cs typeface="Arial" charset="0"/>
              </a:rPr>
              <a:t>ESPECTADOR</a:t>
            </a:r>
            <a:endParaRPr lang="es-ES" sz="2800" b="1" dirty="0">
              <a:latin typeface="Arial" charset="0"/>
              <a:cs typeface="Arial" charset="0"/>
            </a:endParaRPr>
          </a:p>
        </p:txBody>
      </p:sp>
      <p:sp>
        <p:nvSpPr>
          <p:cNvPr id="18443" name="Text Box 3"/>
          <p:cNvSpPr txBox="1">
            <a:spLocks noChangeArrowheads="1"/>
          </p:cNvSpPr>
          <p:nvPr/>
        </p:nvSpPr>
        <p:spPr bwMode="auto">
          <a:xfrm>
            <a:off x="147638" y="17426"/>
            <a:ext cx="74961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800" b="1" dirty="0">
                <a:solidFill>
                  <a:srgbClr val="36369A"/>
                </a:solidFill>
                <a:latin typeface="Arial" charset="0"/>
                <a:cs typeface="Arial" charset="0"/>
              </a:rPr>
              <a:t>¿QUIÉNES INTERVIENEN EN EL </a:t>
            </a:r>
            <a:r>
              <a:rPr lang="es-MX" sz="2800" b="1" dirty="0" smtClean="0">
                <a:solidFill>
                  <a:srgbClr val="36369A"/>
                </a:solidFill>
                <a:latin typeface="Arial" charset="0"/>
                <a:cs typeface="Arial" charset="0"/>
              </a:rPr>
              <a:t>ACOSO ESCOLAR (BULLYING)?</a:t>
            </a:r>
            <a:endParaRPr lang="es-ES" sz="2800" b="1" dirty="0">
              <a:solidFill>
                <a:srgbClr val="36369A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" name="Text Box 5"/>
          <p:cNvSpPr txBox="1">
            <a:spLocks noChangeArrowheads="1"/>
          </p:cNvSpPr>
          <p:nvPr/>
        </p:nvSpPr>
        <p:spPr bwMode="auto">
          <a:xfrm>
            <a:off x="395311" y="1149349"/>
            <a:ext cx="23764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s-ES" sz="1600" b="1" dirty="0">
                <a:latin typeface="Arial" charset="0"/>
                <a:cs typeface="Arial" charset="0"/>
              </a:rPr>
              <a:t>Actos intencionados de intimidación y victimización </a:t>
            </a:r>
          </a:p>
        </p:txBody>
      </p:sp>
      <p:sp>
        <p:nvSpPr>
          <p:cNvPr id="4114" name="Text Box 8"/>
          <p:cNvSpPr txBox="1">
            <a:spLocks noChangeArrowheads="1"/>
          </p:cNvSpPr>
          <p:nvPr/>
        </p:nvSpPr>
        <p:spPr bwMode="auto">
          <a:xfrm>
            <a:off x="1794" y="3598746"/>
            <a:ext cx="23779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s-ES" sz="1600" b="1" dirty="0" smtClean="0">
                <a:latin typeface="Arial" charset="0"/>
                <a:cs typeface="Arial" charset="0"/>
              </a:rPr>
              <a:t>Que se percibe en una situación de superioridad</a:t>
            </a:r>
            <a:endParaRPr lang="es-ES" sz="1600" b="1" dirty="0">
              <a:latin typeface="Arial" charset="0"/>
              <a:cs typeface="Arial" charset="0"/>
            </a:endParaRPr>
          </a:p>
        </p:txBody>
      </p:sp>
      <p:sp>
        <p:nvSpPr>
          <p:cNvPr id="4115" name="Text Box 10"/>
          <p:cNvSpPr txBox="1">
            <a:spLocks noChangeArrowheads="1"/>
          </p:cNvSpPr>
          <p:nvPr/>
        </p:nvSpPr>
        <p:spPr bwMode="auto">
          <a:xfrm>
            <a:off x="5436395" y="1274334"/>
            <a:ext cx="2016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s-ES" sz="1600" b="1" dirty="0">
                <a:latin typeface="Arial" charset="0"/>
                <a:cs typeface="Arial" charset="0"/>
              </a:rPr>
              <a:t> Por parte de un compañero</a:t>
            </a:r>
          </a:p>
        </p:txBody>
      </p:sp>
      <p:sp>
        <p:nvSpPr>
          <p:cNvPr id="4116" name="Text Box 17"/>
          <p:cNvSpPr txBox="1">
            <a:spLocks noChangeArrowheads="1"/>
          </p:cNvSpPr>
          <p:nvPr/>
        </p:nvSpPr>
        <p:spPr bwMode="auto">
          <a:xfrm>
            <a:off x="179512" y="5671393"/>
            <a:ext cx="1584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s-MX" sz="1600" b="1" dirty="0">
                <a:latin typeface="Arial" charset="0"/>
                <a:cs typeface="Arial" charset="0"/>
              </a:rPr>
              <a:t>A otro que </a:t>
            </a:r>
            <a:r>
              <a:rPr lang="es-MX" sz="1600" b="1" dirty="0" smtClean="0">
                <a:latin typeface="Arial" charset="0"/>
                <a:cs typeface="Arial" charset="0"/>
              </a:rPr>
              <a:t>considera indefenso</a:t>
            </a:r>
            <a:endParaRPr lang="es-ES" sz="1600" b="1" dirty="0">
              <a:latin typeface="Arial" charset="0"/>
              <a:cs typeface="Arial" charset="0"/>
            </a:endParaRPr>
          </a:p>
        </p:txBody>
      </p:sp>
      <p:sp>
        <p:nvSpPr>
          <p:cNvPr id="4117" name="Text Box 20"/>
          <p:cNvSpPr txBox="1">
            <a:spLocks noChangeArrowheads="1"/>
          </p:cNvSpPr>
          <p:nvPr/>
        </p:nvSpPr>
        <p:spPr bwMode="auto">
          <a:xfrm>
            <a:off x="5980648" y="3598746"/>
            <a:ext cx="264209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s-ES" sz="1600" b="1" dirty="0" smtClean="0">
                <a:latin typeface="Arial" charset="0"/>
                <a:cs typeface="Arial" charset="0"/>
              </a:rPr>
              <a:t>Insultos, golpes, rumores, difamaciones, aislamiento social, burlas, etc.</a:t>
            </a:r>
            <a:endParaRPr lang="es-ES" sz="1600" b="1" dirty="0">
              <a:latin typeface="Arial" charset="0"/>
              <a:cs typeface="Arial" charset="0"/>
            </a:endParaRPr>
          </a:p>
        </p:txBody>
      </p:sp>
      <p:sp>
        <p:nvSpPr>
          <p:cNvPr id="4118" name="WordArt 22"/>
          <p:cNvSpPr>
            <a:spLocks noChangeArrowheads="1" noChangeShapeType="1" noTextEdit="1"/>
          </p:cNvSpPr>
          <p:nvPr/>
        </p:nvSpPr>
        <p:spPr bwMode="auto">
          <a:xfrm>
            <a:off x="1447056" y="4737695"/>
            <a:ext cx="1828800" cy="5016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600" kern="10" dirty="0">
                <a:solidFill>
                  <a:srgbClr val="00008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DIRIGIDO</a:t>
            </a:r>
          </a:p>
        </p:txBody>
      </p:sp>
      <p:sp>
        <p:nvSpPr>
          <p:cNvPr id="4119" name="AutoShape 23"/>
          <p:cNvSpPr>
            <a:spLocks noChangeArrowheads="1"/>
          </p:cNvSpPr>
          <p:nvPr/>
        </p:nvSpPr>
        <p:spPr bwMode="auto">
          <a:xfrm rot="-8334359">
            <a:off x="2484438" y="2012949"/>
            <a:ext cx="792162" cy="360362"/>
          </a:xfrm>
          <a:prstGeom prst="rightArrow">
            <a:avLst>
              <a:gd name="adj1" fmla="val 50000"/>
              <a:gd name="adj2" fmla="val 54956"/>
            </a:avLst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120" name="AutoShape 24"/>
          <p:cNvSpPr>
            <a:spLocks noChangeArrowheads="1"/>
          </p:cNvSpPr>
          <p:nvPr/>
        </p:nvSpPr>
        <p:spPr bwMode="auto">
          <a:xfrm rot="19270145">
            <a:off x="4978529" y="1933400"/>
            <a:ext cx="792162" cy="360363"/>
          </a:xfrm>
          <a:prstGeom prst="rightArrow">
            <a:avLst>
              <a:gd name="adj1" fmla="val 50000"/>
              <a:gd name="adj2" fmla="val 54956"/>
            </a:avLst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121" name="AutoShape 25"/>
          <p:cNvSpPr>
            <a:spLocks noChangeArrowheads="1"/>
          </p:cNvSpPr>
          <p:nvPr/>
        </p:nvSpPr>
        <p:spPr bwMode="auto">
          <a:xfrm rot="2085227">
            <a:off x="5170487" y="3101162"/>
            <a:ext cx="792162" cy="360363"/>
          </a:xfrm>
          <a:prstGeom prst="rightArrow">
            <a:avLst>
              <a:gd name="adj1" fmla="val 50000"/>
              <a:gd name="adj2" fmla="val 54956"/>
            </a:avLst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122" name="AutoShape 26"/>
          <p:cNvSpPr>
            <a:spLocks noChangeArrowheads="1"/>
          </p:cNvSpPr>
          <p:nvPr/>
        </p:nvSpPr>
        <p:spPr bwMode="auto">
          <a:xfrm rot="8932510">
            <a:off x="2255752" y="3116010"/>
            <a:ext cx="792162" cy="360362"/>
          </a:xfrm>
          <a:prstGeom prst="rightArrow">
            <a:avLst>
              <a:gd name="adj1" fmla="val 50000"/>
              <a:gd name="adj2" fmla="val 54956"/>
            </a:avLst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123" name="AutoShape 27"/>
          <p:cNvSpPr>
            <a:spLocks noChangeArrowheads="1"/>
          </p:cNvSpPr>
          <p:nvPr/>
        </p:nvSpPr>
        <p:spPr bwMode="auto">
          <a:xfrm rot="7721902">
            <a:off x="2529890" y="3694723"/>
            <a:ext cx="1569981" cy="415831"/>
          </a:xfrm>
          <a:prstGeom prst="rightArrow">
            <a:avLst>
              <a:gd name="adj1" fmla="val 50000"/>
              <a:gd name="adj2" fmla="val 109912"/>
            </a:avLst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125" name="WordArt 29"/>
          <p:cNvSpPr>
            <a:spLocks noChangeArrowheads="1" noChangeShapeType="1" noTextEdit="1"/>
          </p:cNvSpPr>
          <p:nvPr/>
        </p:nvSpPr>
        <p:spPr bwMode="auto">
          <a:xfrm>
            <a:off x="3276600" y="2500311"/>
            <a:ext cx="1695450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600" kern="10" dirty="0">
                <a:solidFill>
                  <a:srgbClr val="00008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BULLYING</a:t>
            </a:r>
          </a:p>
        </p:txBody>
      </p:sp>
      <p:sp>
        <p:nvSpPr>
          <p:cNvPr id="4128" name="WordArt 32"/>
          <p:cNvSpPr>
            <a:spLocks noChangeArrowheads="1" noChangeShapeType="1" noTextEdit="1"/>
          </p:cNvSpPr>
          <p:nvPr/>
        </p:nvSpPr>
        <p:spPr bwMode="auto">
          <a:xfrm>
            <a:off x="4801567" y="4671892"/>
            <a:ext cx="1989138" cy="1149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600" kern="10" dirty="0">
                <a:ln w="9525">
                  <a:solidFill>
                    <a:srgbClr val="DA2A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ALERTA</a:t>
            </a:r>
          </a:p>
        </p:txBody>
      </p:sp>
      <p:sp>
        <p:nvSpPr>
          <p:cNvPr id="4129" name="Text Box 12"/>
          <p:cNvSpPr txBox="1">
            <a:spLocks noChangeArrowheads="1"/>
          </p:cNvSpPr>
          <p:nvPr/>
        </p:nvSpPr>
        <p:spPr bwMode="auto">
          <a:xfrm>
            <a:off x="2627784" y="5847347"/>
            <a:ext cx="6489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s-ES" sz="2000" b="1" dirty="0" smtClean="0">
                <a:latin typeface="Arial" charset="0"/>
                <a:cs typeface="Arial" charset="0"/>
              </a:rPr>
              <a:t>De no hacer algo puede durar meses e incluso años</a:t>
            </a:r>
            <a:endParaRPr lang="es-ES" sz="2000" b="1" dirty="0">
              <a:latin typeface="Arial" charset="0"/>
              <a:cs typeface="Arial" charset="0"/>
            </a:endParaRPr>
          </a:p>
        </p:txBody>
      </p:sp>
      <p:sp>
        <p:nvSpPr>
          <p:cNvPr id="20" name="AutoShape 26"/>
          <p:cNvSpPr>
            <a:spLocks noChangeArrowheads="1"/>
          </p:cNvSpPr>
          <p:nvPr/>
        </p:nvSpPr>
        <p:spPr bwMode="auto">
          <a:xfrm rot="8283933">
            <a:off x="1402020" y="5341686"/>
            <a:ext cx="573272" cy="323606"/>
          </a:xfrm>
          <a:prstGeom prst="rightArrow">
            <a:avLst>
              <a:gd name="adj1" fmla="val 50000"/>
              <a:gd name="adj2" fmla="val 54956"/>
            </a:avLst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es-E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693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 tmFilter="0,0; .5, 1; 1, 1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/>
      <p:bldP spid="4113" grpId="1"/>
      <p:bldP spid="4114" grpId="0"/>
      <p:bldP spid="4114" grpId="1"/>
      <p:bldP spid="4115" grpId="0"/>
      <p:bldP spid="4115" grpId="1"/>
      <p:bldP spid="4116" grpId="0"/>
      <p:bldP spid="4116" grpId="1"/>
      <p:bldP spid="4117" grpId="0"/>
      <p:bldP spid="4117" grpId="1"/>
      <p:bldP spid="4118" grpId="0"/>
      <p:bldP spid="4118" grpId="1"/>
      <p:bldP spid="4119" grpId="0" animBg="1"/>
      <p:bldP spid="4119" grpId="1" animBg="1"/>
      <p:bldP spid="4120" grpId="0" animBg="1"/>
      <p:bldP spid="4120" grpId="1" animBg="1"/>
      <p:bldP spid="4121" grpId="0" animBg="1"/>
      <p:bldP spid="4121" grpId="1" animBg="1"/>
      <p:bldP spid="4122" grpId="0" animBg="1"/>
      <p:bldP spid="4122" grpId="1" animBg="1"/>
      <p:bldP spid="4123" grpId="0" animBg="1"/>
      <p:bldP spid="4123" grpId="1" animBg="1"/>
      <p:bldP spid="4125" grpId="0"/>
      <p:bldP spid="4125" grpId="1"/>
      <p:bldP spid="4128" grpId="0"/>
      <p:bldP spid="4129" grpId="0"/>
      <p:bldP spid="20" grpId="0" animBg="1"/>
      <p:bldP spid="2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7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62705" y="2143147"/>
            <a:ext cx="269557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14313" y="1714504"/>
            <a:ext cx="6143637" cy="785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es-ES" sz="2000" dirty="0" smtClean="0">
                <a:latin typeface="Arial" charset="0"/>
                <a:cs typeface="Arial" charset="0"/>
              </a:rPr>
              <a:t>Dificultad para establecer relaciones saludables.</a:t>
            </a:r>
          </a:p>
          <a:p>
            <a:pPr marL="342900" indent="-34290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es-ES" sz="2000" dirty="0" smtClean="0">
                <a:latin typeface="Arial" charset="0"/>
                <a:cs typeface="Arial" charset="0"/>
              </a:rPr>
              <a:t>Tendencia a desarrollar una personalidad con poco control sobre la agresión. </a:t>
            </a:r>
          </a:p>
          <a:p>
            <a:pPr marL="342900" indent="-342900" algn="just">
              <a:lnSpc>
                <a:spcPct val="80000"/>
              </a:lnSpc>
              <a:buFont typeface="Wingdings" pitchFamily="2" charset="2"/>
              <a:buChar char="§"/>
            </a:pPr>
            <a:r>
              <a:rPr lang="es-ES" sz="2000" dirty="0" smtClean="0">
                <a:latin typeface="Arial" charset="0"/>
                <a:cs typeface="Arial" charset="0"/>
              </a:rPr>
              <a:t>Proclividad a cometer </a:t>
            </a:r>
            <a:r>
              <a:rPr lang="es-ES" sz="2000" dirty="0">
                <a:latin typeface="Arial" charset="0"/>
                <a:cs typeface="Arial" charset="0"/>
              </a:rPr>
              <a:t>conductas </a:t>
            </a:r>
            <a:r>
              <a:rPr lang="es-ES" sz="2000" dirty="0" smtClean="0">
                <a:latin typeface="Arial" charset="0"/>
                <a:cs typeface="Arial" charset="0"/>
              </a:rPr>
              <a:t>antisociales.</a:t>
            </a:r>
            <a:endParaRPr lang="es-ES" sz="20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0484" name="Rectangle 2"/>
          <p:cNvSpPr txBox="1">
            <a:spLocks noChangeArrowheads="1"/>
          </p:cNvSpPr>
          <p:nvPr/>
        </p:nvSpPr>
        <p:spPr bwMode="auto">
          <a:xfrm>
            <a:off x="571500" y="1214422"/>
            <a:ext cx="221455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s-MX" sz="2000" b="1" dirty="0" smtClean="0">
                <a:solidFill>
                  <a:srgbClr val="36369A"/>
                </a:solidFill>
                <a:latin typeface="Arial" charset="0"/>
                <a:cs typeface="Arial" charset="0"/>
              </a:rPr>
              <a:t>AGRESOR</a:t>
            </a:r>
            <a:endParaRPr lang="es-ES" sz="2000" b="1" dirty="0">
              <a:solidFill>
                <a:srgbClr val="36369A"/>
              </a:solidFill>
              <a:latin typeface="Arial" charset="0"/>
              <a:cs typeface="Arial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19160" y="192071"/>
            <a:ext cx="70675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s-MX" sz="3200" b="1" dirty="0">
                <a:solidFill>
                  <a:srgbClr val="36369A"/>
                </a:solidFill>
                <a:latin typeface="Arial" charset="0"/>
                <a:cs typeface="Arial" charset="0"/>
              </a:rPr>
              <a:t>CONSECUENCIAS</a:t>
            </a:r>
            <a:endParaRPr lang="es-ES" sz="3200" b="1" dirty="0">
              <a:solidFill>
                <a:srgbClr val="36369A"/>
              </a:solidFill>
              <a:latin typeface="Arial" charset="0"/>
              <a:cs typeface="Arial" charset="0"/>
            </a:endParaRPr>
          </a:p>
        </p:txBody>
      </p:sp>
      <p:sp>
        <p:nvSpPr>
          <p:cNvPr id="20486" name="5 Rectángulo"/>
          <p:cNvSpPr>
            <a:spLocks noChangeArrowheads="1"/>
          </p:cNvSpPr>
          <p:nvPr/>
        </p:nvSpPr>
        <p:spPr bwMode="auto">
          <a:xfrm>
            <a:off x="571472" y="2857496"/>
            <a:ext cx="15017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2000" b="1" dirty="0">
                <a:solidFill>
                  <a:srgbClr val="36369A"/>
                </a:solidFill>
                <a:latin typeface="Arial" charset="0"/>
                <a:cs typeface="Arial" charset="0"/>
              </a:rPr>
              <a:t>VÍCTIMA</a:t>
            </a:r>
            <a:endParaRPr lang="es-ES" sz="2000" b="1" dirty="0">
              <a:solidFill>
                <a:srgbClr val="36369A"/>
              </a:solidFill>
              <a:latin typeface="Arial" charset="0"/>
              <a:cs typeface="Arial" charset="0"/>
            </a:endParaRPr>
          </a:p>
        </p:txBody>
      </p:sp>
      <p:sp>
        <p:nvSpPr>
          <p:cNvPr id="20487" name="6 Rectángulo"/>
          <p:cNvSpPr>
            <a:spLocks noChangeArrowheads="1"/>
          </p:cNvSpPr>
          <p:nvPr/>
        </p:nvSpPr>
        <p:spPr bwMode="auto">
          <a:xfrm>
            <a:off x="214313" y="3357562"/>
            <a:ext cx="6072199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s-ES" sz="2000" dirty="0">
                <a:latin typeface="Arial" charset="0"/>
                <a:cs typeface="Arial" charset="0"/>
              </a:rPr>
              <a:t>Baja autoestima y poca confianza en sí mismo</a:t>
            </a:r>
            <a:r>
              <a:rPr lang="es-ES" sz="2000" dirty="0" smtClean="0">
                <a:latin typeface="Arial" charset="0"/>
                <a:cs typeface="Arial" charset="0"/>
              </a:rPr>
              <a:t>. </a:t>
            </a:r>
            <a:endParaRPr lang="es-ES" sz="20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s-MX" sz="2000" dirty="0">
                <a:latin typeface="Arial" charset="0"/>
                <a:cs typeface="Arial" charset="0"/>
              </a:rPr>
              <a:t>Baja en su rendimiento </a:t>
            </a:r>
            <a:r>
              <a:rPr lang="es-MX" sz="2000" dirty="0" smtClean="0">
                <a:latin typeface="Arial" charset="0"/>
                <a:cs typeface="Arial" charset="0"/>
              </a:rPr>
              <a:t>escolar.</a:t>
            </a:r>
            <a:endParaRPr lang="es-MX" sz="2000" dirty="0">
              <a:latin typeface="Arial" charset="0"/>
              <a:cs typeface="Arial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s-MX" sz="2000" dirty="0" smtClean="0">
                <a:latin typeface="Arial" charset="0"/>
                <a:cs typeface="Arial" charset="0"/>
              </a:rPr>
              <a:t>Aislamiento y dificultad para la socialización.</a:t>
            </a:r>
            <a:endParaRPr lang="es-MX" sz="2000" dirty="0">
              <a:latin typeface="Arial" charset="0"/>
              <a:cs typeface="Arial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s-MX" sz="2000" dirty="0" smtClean="0">
                <a:latin typeface="Arial" charset="0"/>
                <a:cs typeface="Arial" charset="0"/>
              </a:rPr>
              <a:t>Deserción escolar.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s-ES" sz="2000" dirty="0" smtClean="0">
                <a:latin typeface="Arial" charset="0"/>
                <a:cs typeface="Arial" charset="0"/>
              </a:rPr>
              <a:t>Depresión, ansiedad.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s-ES" sz="2000" dirty="0" smtClean="0">
                <a:latin typeface="Arial" charset="0"/>
                <a:cs typeface="Arial" charset="0"/>
              </a:rPr>
              <a:t>En casos muy graves, suicidio o actos de violencia extrema. </a:t>
            </a:r>
            <a:endParaRPr lang="es-ES" sz="2000" dirty="0">
              <a:latin typeface="Arial" charset="0"/>
              <a:cs typeface="Arial" charset="0"/>
            </a:endParaRPr>
          </a:p>
        </p:txBody>
      </p:sp>
      <p:sp>
        <p:nvSpPr>
          <p:cNvPr id="20488" name="7 Rectángulo"/>
          <p:cNvSpPr>
            <a:spLocks noChangeArrowheads="1"/>
          </p:cNvSpPr>
          <p:nvPr/>
        </p:nvSpPr>
        <p:spPr bwMode="auto">
          <a:xfrm>
            <a:off x="587375" y="5273690"/>
            <a:ext cx="19513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MX" sz="2000" b="1" dirty="0">
                <a:solidFill>
                  <a:srgbClr val="36369A"/>
                </a:solidFill>
                <a:latin typeface="Arial" charset="0"/>
                <a:cs typeface="Arial" charset="0"/>
              </a:rPr>
              <a:t>ESPECTADOR</a:t>
            </a:r>
            <a:endParaRPr lang="es-ES" sz="2000" b="1" dirty="0">
              <a:solidFill>
                <a:srgbClr val="36369A"/>
              </a:solidFill>
              <a:latin typeface="Arial" charset="0"/>
              <a:cs typeface="Arial" charset="0"/>
            </a:endParaRPr>
          </a:p>
        </p:txBody>
      </p:sp>
      <p:sp>
        <p:nvSpPr>
          <p:cNvPr id="20489" name="8 Rectángulo"/>
          <p:cNvSpPr>
            <a:spLocks noChangeArrowheads="1"/>
          </p:cNvSpPr>
          <p:nvPr/>
        </p:nvSpPr>
        <p:spPr bwMode="auto">
          <a:xfrm>
            <a:off x="142844" y="5741275"/>
            <a:ext cx="60722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0" hangingPunc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s-ES" sz="2000" dirty="0" smtClean="0">
                <a:latin typeface="Arial" charset="0"/>
                <a:cs typeface="Arial" charset="0"/>
              </a:rPr>
              <a:t>Insensibilidad ante </a:t>
            </a:r>
            <a:r>
              <a:rPr lang="es-ES" sz="2000" dirty="0">
                <a:latin typeface="Arial" charset="0"/>
                <a:cs typeface="Arial" charset="0"/>
              </a:rPr>
              <a:t>las agresiones cotidianas a sus </a:t>
            </a:r>
            <a:r>
              <a:rPr lang="es-ES" sz="2000" dirty="0" smtClean="0">
                <a:latin typeface="Arial" charset="0"/>
                <a:cs typeface="Arial" charset="0"/>
              </a:rPr>
              <a:t>compañeros. 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s-ES" sz="2000" dirty="0" smtClean="0">
                <a:latin typeface="Arial" charset="0"/>
                <a:cs typeface="Arial" charset="0"/>
              </a:rPr>
              <a:t>Pasividad ante situaciones </a:t>
            </a:r>
            <a:r>
              <a:rPr lang="es-ES" sz="2000" dirty="0">
                <a:latin typeface="Arial" charset="0"/>
                <a:cs typeface="Arial" charset="0"/>
              </a:rPr>
              <a:t>de injusticia.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  <p:bldP spid="20486" grpId="0"/>
      <p:bldP spid="20487" grpId="0"/>
      <p:bldP spid="20488" grpId="0"/>
      <p:bldP spid="204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3 CuadroTexto"/>
          <p:cNvSpPr txBox="1">
            <a:spLocks noChangeArrowheads="1"/>
          </p:cNvSpPr>
          <p:nvPr/>
        </p:nvSpPr>
        <p:spPr bwMode="auto">
          <a:xfrm>
            <a:off x="165476" y="71414"/>
            <a:ext cx="778668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36369A"/>
                </a:solidFill>
                <a:latin typeface="Arial" charset="0"/>
                <a:cs typeface="Arial" charset="0"/>
              </a:rPr>
              <a:t>MEDIDAS PREVENTIVAS PARA </a:t>
            </a:r>
          </a:p>
          <a:p>
            <a:pPr algn="ctr"/>
            <a:r>
              <a:rPr lang="es-MX" sz="2400" b="1" dirty="0" smtClean="0">
                <a:solidFill>
                  <a:srgbClr val="36369A"/>
                </a:solidFill>
                <a:latin typeface="Arial" charset="0"/>
                <a:cs typeface="Arial" charset="0"/>
              </a:rPr>
              <a:t>LOS MAESTROS</a:t>
            </a:r>
            <a:endParaRPr lang="es-MX" sz="2400" b="1" dirty="0">
              <a:solidFill>
                <a:srgbClr val="36369A"/>
              </a:solidFill>
              <a:latin typeface="Arial" charset="0"/>
              <a:cs typeface="Arial" charset="0"/>
            </a:endParaRPr>
          </a:p>
          <a:p>
            <a:pPr algn="ctr"/>
            <a:endParaRPr lang="es-MX" sz="2800" b="1" dirty="0">
              <a:solidFill>
                <a:srgbClr val="36369A"/>
              </a:solidFill>
              <a:latin typeface="Arial Black" pitchFamily="34" charset="0"/>
            </a:endParaRPr>
          </a:p>
        </p:txBody>
      </p:sp>
      <p:sp>
        <p:nvSpPr>
          <p:cNvPr id="21" name="Rectangle 19"/>
          <p:cNvSpPr txBox="1">
            <a:spLocks noChangeArrowheads="1"/>
          </p:cNvSpPr>
          <p:nvPr/>
        </p:nvSpPr>
        <p:spPr bwMode="auto">
          <a:xfrm>
            <a:off x="381000" y="1643050"/>
            <a:ext cx="8334375" cy="464347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180975" indent="-95250" algn="just" eaLnBrk="0" hangingPunct="0">
              <a:spcBef>
                <a:spcPct val="20000"/>
              </a:spcBef>
              <a:buFont typeface="Wingdings" pitchFamily="2" charset="2"/>
              <a:buChar char="ü"/>
              <a:tabLst>
                <a:tab pos="622300" algn="l"/>
              </a:tabLst>
              <a:defRPr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Fomentar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 comunicación, el diálogo, la participación y el trabajo cooperativo.</a:t>
            </a:r>
          </a:p>
          <a:p>
            <a:pPr marL="180975" indent="-95250" algn="just" eaLnBrk="0" hangingPunct="0">
              <a:spcBef>
                <a:spcPct val="20000"/>
              </a:spcBef>
              <a:buFont typeface="Wingdings" pitchFamily="2" charset="2"/>
              <a:buChar char="ü"/>
              <a:tabLst>
                <a:tab pos="622300" algn="l"/>
              </a:tabLst>
              <a:defRPr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180975" indent="-95250" algn="just" eaLnBrk="0" hangingPunct="0">
              <a:spcBef>
                <a:spcPct val="20000"/>
              </a:spcBef>
              <a:buFont typeface="Wingdings" pitchFamily="2" charset="2"/>
              <a:buChar char="ü"/>
              <a:tabLst>
                <a:tab pos="622300" algn="l"/>
              </a:tabLst>
              <a:defRPr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Hacer cumplir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las normas y reglamentos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la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escuela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s-E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80975" indent="-95250" algn="just" eaLnBrk="0" hangingPunct="0">
              <a:spcBef>
                <a:spcPct val="20000"/>
              </a:spcBef>
              <a:buFont typeface="Wingdings" pitchFamily="2" charset="2"/>
              <a:buChar char="ü"/>
              <a:tabLst>
                <a:tab pos="622300" algn="l"/>
              </a:tabLst>
              <a:defRPr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180975" indent="-95250" algn="just" eaLnBrk="0" hangingPunct="0">
              <a:spcBef>
                <a:spcPct val="20000"/>
              </a:spcBef>
              <a:buFont typeface="Wingdings" pitchFamily="2" charset="2"/>
              <a:buChar char="ü"/>
              <a:tabLst>
                <a:tab pos="622300" algn="l"/>
              </a:tabLst>
              <a:defRPr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Participar en el desarrollo de programas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prevención 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intervención de la violencia y el acoso escolar (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bullying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) en el contexto educativo.</a:t>
            </a:r>
            <a:endParaRPr lang="es-ES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80975" indent="-95250" algn="just" eaLnBrk="0" hangingPunct="0">
              <a:spcBef>
                <a:spcPct val="20000"/>
              </a:spcBef>
              <a:buFont typeface="Wingdings" pitchFamily="2" charset="2"/>
              <a:buChar char="ü"/>
              <a:tabLst>
                <a:tab pos="622300" algn="l"/>
              </a:tabLst>
              <a:defRPr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180975" indent="-95250" algn="just" eaLnBrk="0" hangingPunct="0">
              <a:spcBef>
                <a:spcPct val="20000"/>
              </a:spcBef>
              <a:buFont typeface="Wingdings" pitchFamily="2" charset="2"/>
              <a:buChar char="ü"/>
              <a:tabLst>
                <a:tab pos="622300" algn="l"/>
              </a:tabLst>
              <a:defRPr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Incorporar herramientas que refuercen una convivencia armónica en la comunidad escolar.</a:t>
            </a:r>
          </a:p>
          <a:p>
            <a:pPr marL="180975" indent="-95250" algn="just" eaLnBrk="0" hangingPunct="0">
              <a:spcBef>
                <a:spcPct val="20000"/>
              </a:spcBef>
              <a:tabLst>
                <a:tab pos="622300" algn="l"/>
              </a:tabLst>
              <a:defRPr/>
            </a:pPr>
            <a:r>
              <a:rPr lang="es-E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es-ES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80975" indent="-95250" algn="just" eaLnBrk="0" hangingPunct="0">
              <a:spcBef>
                <a:spcPct val="20000"/>
              </a:spcBef>
              <a:buFont typeface="Wingdings" pitchFamily="2" charset="2"/>
              <a:buChar char="ü"/>
              <a:tabLst>
                <a:tab pos="622300" algn="l"/>
              </a:tabLst>
              <a:defRPr/>
            </a:pPr>
            <a:r>
              <a:rPr lang="es-MX" sz="2000" dirty="0">
                <a:latin typeface="Arial" pitchFamily="34" charset="0"/>
                <a:cs typeface="Arial" pitchFamily="34" charset="0"/>
              </a:rPr>
              <a:t>Crear un Comité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contra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la Violencia Escolar.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9&quot;/&gt;&lt;/object&gt;&lt;object type=&quot;3&quot; unique_id=&quot;10005&quot;&gt;&lt;property id=&quot;20148&quot; value=&quot;5&quot;/&gt;&lt;property id=&quot;20300&quot; value=&quot;Slide 2&quot;/&gt;&lt;property id=&quot;20307&quot; value=&quot;266&quot;/&gt;&lt;/object&gt;&lt;object type=&quot;3&quot; unique_id=&quot;10007&quot;&gt;&lt;property id=&quot;20148&quot; value=&quot;5&quot;/&gt;&lt;property id=&quot;20300&quot; value=&quot;Slide 4&quot;/&gt;&lt;property id=&quot;20307&quot; value=&quot;271&quot;/&gt;&lt;/object&gt;&lt;object type=&quot;3&quot; unique_id=&quot;10008&quot;&gt;&lt;property id=&quot;20148&quot; value=&quot;5&quot;/&gt;&lt;property id=&quot;20300&quot; value=&quot;Slide 5&quot;/&gt;&lt;property id=&quot;20307&quot; value=&quot;283&quot;/&gt;&lt;/object&gt;&lt;object type=&quot;3&quot; unique_id=&quot;10158&quot;&gt;&lt;property id=&quot;20148&quot; value=&quot;5&quot;/&gt;&lt;property id=&quot;20300&quot; value=&quot;Slide 3&quot;/&gt;&lt;property id=&quot;20307&quot; value=&quot;28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363636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3339</TotalTime>
  <Words>270</Words>
  <Application>Microsoft Office PowerPoint</Application>
  <PresentationFormat>Presentación en pantalla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CORPORATIVO POSADAS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HABILIDADES DE INSTRUCCION</dc:title>
  <dc:creator>Administrator</dc:creator>
  <cp:lastModifiedBy>Victor Baruschs Contreras Fuentes</cp:lastModifiedBy>
  <cp:revision>158</cp:revision>
  <dcterms:created xsi:type="dcterms:W3CDTF">2007-05-04T15:13:40Z</dcterms:created>
  <dcterms:modified xsi:type="dcterms:W3CDTF">2011-05-12T15:04:31Z</dcterms:modified>
</cp:coreProperties>
</file>