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72" r:id="rId2"/>
    <p:sldId id="292" r:id="rId3"/>
    <p:sldId id="300" r:id="rId4"/>
    <p:sldId id="259" r:id="rId5"/>
    <p:sldId id="295" r:id="rId6"/>
    <p:sldId id="273" r:id="rId7"/>
    <p:sldId id="301" r:id="rId8"/>
    <p:sldId id="279" r:id="rId9"/>
    <p:sldId id="281" r:id="rId10"/>
    <p:sldId id="283" r:id="rId11"/>
    <p:sldId id="294" r:id="rId12"/>
    <p:sldId id="296" r:id="rId13"/>
    <p:sldId id="298" r:id="rId14"/>
    <p:sldId id="299" r:id="rId15"/>
  </p:sldIdLst>
  <p:sldSz cx="9144000" cy="5143500" type="screen16x9"/>
  <p:notesSz cx="6858000" cy="9144000"/>
  <p:defaultTextStyle>
    <a:defPPr>
      <a:defRPr lang="es-MX"/>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6D"/>
    <a:srgbClr val="0061FE"/>
    <a:srgbClr val="69B78C"/>
    <a:srgbClr val="F8F8F8"/>
    <a:srgbClr val="EAEAEA"/>
    <a:srgbClr val="048641"/>
    <a:srgbClr val="D81247"/>
    <a:srgbClr val="A1B1C7"/>
    <a:srgbClr val="0F3D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96" autoAdjust="0"/>
    <p:restoredTop sz="96403" autoAdjust="0"/>
  </p:normalViewPr>
  <p:slideViewPr>
    <p:cSldViewPr>
      <p:cViewPr>
        <p:scale>
          <a:sx n="108" d="100"/>
          <a:sy n="108" d="100"/>
        </p:scale>
        <p:origin x="-1176" y="-26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276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59DB3A-813A-4FA7-B945-5FB5F866C29E}" type="datetimeFigureOut">
              <a:rPr lang="es-MX"/>
              <a:pPr>
                <a:defRPr/>
              </a:pPr>
              <a:t>16/06/16</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5EDEA6D-1415-4664-804E-1F6A1E4CF6CB}" type="slidenum">
              <a:rPr lang="es-MX"/>
              <a:pPr>
                <a:defRPr/>
              </a:pPr>
              <a:t>‹#›</a:t>
            </a:fld>
            <a:endParaRPr lang="es-MX"/>
          </a:p>
        </p:txBody>
      </p:sp>
    </p:spTree>
    <p:extLst>
      <p:ext uri="{BB962C8B-B14F-4D97-AF65-F5344CB8AC3E}">
        <p14:creationId xmlns:p14="http://schemas.microsoft.com/office/powerpoint/2010/main" val="29320901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dirty="0" smtClean="0"/>
          </a:p>
        </p:txBody>
      </p:sp>
      <p:sp>
        <p:nvSpPr>
          <p:cNvPr id="1843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DADCD1-BA4C-4513-B358-3F9FBCEDF2CC}" type="slidenum">
              <a:rPr lang="es-MX" smtClean="0"/>
              <a:pPr fontAlgn="base">
                <a:spcBef>
                  <a:spcPct val="0"/>
                </a:spcBef>
                <a:spcAft>
                  <a:spcPct val="0"/>
                </a:spcAft>
                <a:defRPr/>
              </a:pPr>
              <a:t>1</a:t>
            </a:fld>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1946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97ABAD-2DBF-4377-B8E5-8679A78FD099}" type="slidenum">
              <a:rPr lang="es-MX" smtClean="0"/>
              <a:pPr fontAlgn="base">
                <a:spcBef>
                  <a:spcPct val="0"/>
                </a:spcBef>
                <a:spcAft>
                  <a:spcPct val="0"/>
                </a:spcAft>
                <a:defRPr/>
              </a:pPr>
              <a:t>2</a:t>
            </a:fld>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2048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517B9D-C488-428E-BD81-DD7C5A43E52D}" type="slidenum">
              <a:rPr lang="es-MX" smtClean="0"/>
              <a:pPr fontAlgn="base">
                <a:spcBef>
                  <a:spcPct val="0"/>
                </a:spcBef>
                <a:spcAft>
                  <a:spcPct val="0"/>
                </a:spcAft>
                <a:defRPr/>
              </a:pPr>
              <a:t>3</a:t>
            </a:fld>
            <a:endParaRPr lang="es-MX"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2150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395795-A605-451F-AAC6-1684D4971CD6}" type="slidenum">
              <a:rPr lang="es-MX" smtClean="0"/>
              <a:pPr fontAlgn="base">
                <a:spcBef>
                  <a:spcPct val="0"/>
                </a:spcBef>
                <a:spcAft>
                  <a:spcPct val="0"/>
                </a:spcAft>
                <a:defRPr/>
              </a:pPr>
              <a:t>6</a:t>
            </a:fld>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pPr>
              <a:defRPr/>
            </a:pPr>
            <a:fld id="{00BF9AB8-049F-430D-8C1F-FCD9F72FF1E6}" type="datetimeFigureOut">
              <a:rPr lang="es-MX" smtClean="0"/>
              <a:pPr>
                <a:defRPr/>
              </a:pPr>
              <a:t>16/06/16</a:t>
            </a:fld>
            <a:endParaRPr lang="es-MX"/>
          </a:p>
        </p:txBody>
      </p:sp>
      <p:sp>
        <p:nvSpPr>
          <p:cNvPr id="5" name="4 Marcador de pie de página"/>
          <p:cNvSpPr>
            <a:spLocks noGrp="1"/>
          </p:cNvSpPr>
          <p:nvPr>
            <p:ph type="ftr" sz="quarter" idx="11"/>
          </p:nvPr>
        </p:nvSpPr>
        <p:spPr/>
        <p:txBody>
          <a:bodyPr/>
          <a:lstStyle/>
          <a:p>
            <a:pPr>
              <a:defRPr/>
            </a:pPr>
            <a:endParaRPr lang="es-MX"/>
          </a:p>
        </p:txBody>
      </p:sp>
      <p:sp>
        <p:nvSpPr>
          <p:cNvPr id="6" name="5 Marcador de número de diapositiva"/>
          <p:cNvSpPr>
            <a:spLocks noGrp="1"/>
          </p:cNvSpPr>
          <p:nvPr>
            <p:ph type="sldNum" sz="quarter" idx="12"/>
          </p:nvPr>
        </p:nvSpPr>
        <p:spPr/>
        <p:txBody>
          <a:bodyPr/>
          <a:lstStyle/>
          <a:p>
            <a:pPr>
              <a:defRPr/>
            </a:pPr>
            <a:fld id="{4C33EC92-D7FC-4288-98D4-203E51474C04}" type="slidenum">
              <a:rPr lang="es-MX" smtClean="0"/>
              <a:pPr>
                <a:defRPr/>
              </a:pPr>
              <a:t>‹#›</a:t>
            </a:fld>
            <a:endParaRPr lang="es-MX"/>
          </a:p>
        </p:txBody>
      </p:sp>
    </p:spTree>
    <p:extLst>
      <p:ext uri="{BB962C8B-B14F-4D97-AF65-F5344CB8AC3E}">
        <p14:creationId xmlns:p14="http://schemas.microsoft.com/office/powerpoint/2010/main" val="126769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a:defRPr/>
            </a:pPr>
            <a:fld id="{35C7223B-44A8-4FF6-85B7-8EFAAE67DF62}" type="datetimeFigureOut">
              <a:rPr lang="es-MX" smtClean="0"/>
              <a:pPr>
                <a:defRPr/>
              </a:pPr>
              <a:t>16/06/16</a:t>
            </a:fld>
            <a:endParaRPr lang="es-MX"/>
          </a:p>
        </p:txBody>
      </p:sp>
      <p:sp>
        <p:nvSpPr>
          <p:cNvPr id="5" name="4 Marcador de pie de página"/>
          <p:cNvSpPr>
            <a:spLocks noGrp="1"/>
          </p:cNvSpPr>
          <p:nvPr>
            <p:ph type="ftr" sz="quarter" idx="11"/>
          </p:nvPr>
        </p:nvSpPr>
        <p:spPr/>
        <p:txBody>
          <a:bodyPr/>
          <a:lstStyle/>
          <a:p>
            <a:pPr>
              <a:defRPr/>
            </a:pPr>
            <a:endParaRPr lang="es-MX"/>
          </a:p>
        </p:txBody>
      </p:sp>
      <p:sp>
        <p:nvSpPr>
          <p:cNvPr id="6" name="5 Marcador de número de diapositiva"/>
          <p:cNvSpPr>
            <a:spLocks noGrp="1"/>
          </p:cNvSpPr>
          <p:nvPr>
            <p:ph type="sldNum" sz="quarter" idx="12"/>
          </p:nvPr>
        </p:nvSpPr>
        <p:spPr/>
        <p:txBody>
          <a:bodyPr/>
          <a:lstStyle/>
          <a:p>
            <a:pPr>
              <a:defRPr/>
            </a:pPr>
            <a:fld id="{6FB5BBE5-70BA-4BE2-A91B-8A32AF0E6C7C}" type="slidenum">
              <a:rPr lang="es-MX" smtClean="0"/>
              <a:pPr>
                <a:defRPr/>
              </a:pPr>
              <a:t>‹#›</a:t>
            </a:fld>
            <a:endParaRPr lang="es-MX"/>
          </a:p>
        </p:txBody>
      </p:sp>
    </p:spTree>
    <p:extLst>
      <p:ext uri="{BB962C8B-B14F-4D97-AF65-F5344CB8AC3E}">
        <p14:creationId xmlns:p14="http://schemas.microsoft.com/office/powerpoint/2010/main" val="3749034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5979"/>
            <a:ext cx="2057400" cy="4388644"/>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05979"/>
            <a:ext cx="6019800"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a:defRPr/>
            </a:pPr>
            <a:fld id="{B921DFD6-20E9-4079-8899-E54B335E5FFC}" type="datetimeFigureOut">
              <a:rPr lang="es-MX" smtClean="0"/>
              <a:pPr>
                <a:defRPr/>
              </a:pPr>
              <a:t>16/06/16</a:t>
            </a:fld>
            <a:endParaRPr lang="es-MX"/>
          </a:p>
        </p:txBody>
      </p:sp>
      <p:sp>
        <p:nvSpPr>
          <p:cNvPr id="5" name="4 Marcador de pie de página"/>
          <p:cNvSpPr>
            <a:spLocks noGrp="1"/>
          </p:cNvSpPr>
          <p:nvPr>
            <p:ph type="ftr" sz="quarter" idx="11"/>
          </p:nvPr>
        </p:nvSpPr>
        <p:spPr/>
        <p:txBody>
          <a:bodyPr/>
          <a:lstStyle/>
          <a:p>
            <a:pPr>
              <a:defRPr/>
            </a:pPr>
            <a:endParaRPr lang="es-MX"/>
          </a:p>
        </p:txBody>
      </p:sp>
      <p:sp>
        <p:nvSpPr>
          <p:cNvPr id="6" name="5 Marcador de número de diapositiva"/>
          <p:cNvSpPr>
            <a:spLocks noGrp="1"/>
          </p:cNvSpPr>
          <p:nvPr>
            <p:ph type="sldNum" sz="quarter" idx="12"/>
          </p:nvPr>
        </p:nvSpPr>
        <p:spPr/>
        <p:txBody>
          <a:bodyPr/>
          <a:lstStyle/>
          <a:p>
            <a:pPr>
              <a:defRPr/>
            </a:pPr>
            <a:fld id="{768622FB-F2F4-4A67-A818-9A311FE0AC7B}" type="slidenum">
              <a:rPr lang="es-MX" smtClean="0"/>
              <a:pPr>
                <a:defRPr/>
              </a:pPr>
              <a:t>‹#›</a:t>
            </a:fld>
            <a:endParaRPr lang="es-MX"/>
          </a:p>
        </p:txBody>
      </p:sp>
    </p:spTree>
    <p:extLst>
      <p:ext uri="{BB962C8B-B14F-4D97-AF65-F5344CB8AC3E}">
        <p14:creationId xmlns:p14="http://schemas.microsoft.com/office/powerpoint/2010/main" val="331619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a:defRPr/>
            </a:pPr>
            <a:fld id="{D660AA50-5D55-402E-BD60-BBF077D3EADF}" type="datetimeFigureOut">
              <a:rPr lang="es-MX" smtClean="0"/>
              <a:pPr>
                <a:defRPr/>
              </a:pPr>
              <a:t>16/06/16</a:t>
            </a:fld>
            <a:endParaRPr lang="es-MX"/>
          </a:p>
        </p:txBody>
      </p:sp>
      <p:sp>
        <p:nvSpPr>
          <p:cNvPr id="5" name="4 Marcador de pie de página"/>
          <p:cNvSpPr>
            <a:spLocks noGrp="1"/>
          </p:cNvSpPr>
          <p:nvPr>
            <p:ph type="ftr" sz="quarter" idx="11"/>
          </p:nvPr>
        </p:nvSpPr>
        <p:spPr/>
        <p:txBody>
          <a:bodyPr/>
          <a:lstStyle/>
          <a:p>
            <a:pPr>
              <a:defRPr/>
            </a:pPr>
            <a:endParaRPr lang="es-MX"/>
          </a:p>
        </p:txBody>
      </p:sp>
      <p:sp>
        <p:nvSpPr>
          <p:cNvPr id="6" name="5 Marcador de número de diapositiva"/>
          <p:cNvSpPr>
            <a:spLocks noGrp="1"/>
          </p:cNvSpPr>
          <p:nvPr>
            <p:ph type="sldNum" sz="quarter" idx="12"/>
          </p:nvPr>
        </p:nvSpPr>
        <p:spPr/>
        <p:txBody>
          <a:bodyPr/>
          <a:lstStyle/>
          <a:p>
            <a:pPr>
              <a:defRPr/>
            </a:pPr>
            <a:fld id="{31BC4019-6E5F-4E6B-B1DC-59E837914DD3}" type="slidenum">
              <a:rPr lang="es-MX" smtClean="0"/>
              <a:pPr>
                <a:defRPr/>
              </a:pPr>
              <a:t>‹#›</a:t>
            </a:fld>
            <a:endParaRPr lang="es-MX"/>
          </a:p>
        </p:txBody>
      </p:sp>
    </p:spTree>
    <p:extLst>
      <p:ext uri="{BB962C8B-B14F-4D97-AF65-F5344CB8AC3E}">
        <p14:creationId xmlns:p14="http://schemas.microsoft.com/office/powerpoint/2010/main" val="167564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a:defRPr/>
            </a:pPr>
            <a:fld id="{471C5BA8-2E93-4CC4-8DF4-F78C024D99D9}" type="datetimeFigureOut">
              <a:rPr lang="es-MX" smtClean="0"/>
              <a:pPr>
                <a:defRPr/>
              </a:pPr>
              <a:t>16/06/16</a:t>
            </a:fld>
            <a:endParaRPr lang="es-MX"/>
          </a:p>
        </p:txBody>
      </p:sp>
      <p:sp>
        <p:nvSpPr>
          <p:cNvPr id="5" name="4 Marcador de pie de página"/>
          <p:cNvSpPr>
            <a:spLocks noGrp="1"/>
          </p:cNvSpPr>
          <p:nvPr>
            <p:ph type="ftr" sz="quarter" idx="11"/>
          </p:nvPr>
        </p:nvSpPr>
        <p:spPr/>
        <p:txBody>
          <a:bodyPr/>
          <a:lstStyle/>
          <a:p>
            <a:pPr>
              <a:defRPr/>
            </a:pPr>
            <a:endParaRPr lang="es-MX"/>
          </a:p>
        </p:txBody>
      </p:sp>
      <p:sp>
        <p:nvSpPr>
          <p:cNvPr id="6" name="5 Marcador de número de diapositiva"/>
          <p:cNvSpPr>
            <a:spLocks noGrp="1"/>
          </p:cNvSpPr>
          <p:nvPr>
            <p:ph type="sldNum" sz="quarter" idx="12"/>
          </p:nvPr>
        </p:nvSpPr>
        <p:spPr/>
        <p:txBody>
          <a:bodyPr/>
          <a:lstStyle/>
          <a:p>
            <a:pPr>
              <a:defRPr/>
            </a:pPr>
            <a:fld id="{10D18C96-A365-4B12-8B93-A66FC0646B1D}" type="slidenum">
              <a:rPr lang="es-MX" smtClean="0"/>
              <a:pPr>
                <a:defRPr/>
              </a:pPr>
              <a:t>‹#›</a:t>
            </a:fld>
            <a:endParaRPr lang="es-MX"/>
          </a:p>
        </p:txBody>
      </p:sp>
    </p:spTree>
    <p:extLst>
      <p:ext uri="{BB962C8B-B14F-4D97-AF65-F5344CB8AC3E}">
        <p14:creationId xmlns:p14="http://schemas.microsoft.com/office/powerpoint/2010/main" val="65371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pPr>
              <a:defRPr/>
            </a:pPr>
            <a:fld id="{9A5A97D8-C213-47E5-95CB-431E3AD5C23A}" type="datetimeFigureOut">
              <a:rPr lang="es-MX" smtClean="0"/>
              <a:pPr>
                <a:defRPr/>
              </a:pPr>
              <a:t>16/06/16</a:t>
            </a:fld>
            <a:endParaRPr lang="es-MX"/>
          </a:p>
        </p:txBody>
      </p:sp>
      <p:sp>
        <p:nvSpPr>
          <p:cNvPr id="6" name="5 Marcador de pie de página"/>
          <p:cNvSpPr>
            <a:spLocks noGrp="1"/>
          </p:cNvSpPr>
          <p:nvPr>
            <p:ph type="ftr" sz="quarter" idx="11"/>
          </p:nvPr>
        </p:nvSpPr>
        <p:spPr/>
        <p:txBody>
          <a:bodyPr/>
          <a:lstStyle/>
          <a:p>
            <a:pPr>
              <a:defRPr/>
            </a:pPr>
            <a:endParaRPr lang="es-MX"/>
          </a:p>
        </p:txBody>
      </p:sp>
      <p:sp>
        <p:nvSpPr>
          <p:cNvPr id="7" name="6 Marcador de número de diapositiva"/>
          <p:cNvSpPr>
            <a:spLocks noGrp="1"/>
          </p:cNvSpPr>
          <p:nvPr>
            <p:ph type="sldNum" sz="quarter" idx="12"/>
          </p:nvPr>
        </p:nvSpPr>
        <p:spPr/>
        <p:txBody>
          <a:bodyPr/>
          <a:lstStyle/>
          <a:p>
            <a:pPr>
              <a:defRPr/>
            </a:pPr>
            <a:fld id="{F113D912-146E-4519-8FB2-1B2AB040DACC}" type="slidenum">
              <a:rPr lang="es-MX" smtClean="0"/>
              <a:pPr>
                <a:defRPr/>
              </a:pPr>
              <a:t>‹#›</a:t>
            </a:fld>
            <a:endParaRPr lang="es-MX"/>
          </a:p>
        </p:txBody>
      </p:sp>
    </p:spTree>
    <p:extLst>
      <p:ext uri="{BB962C8B-B14F-4D97-AF65-F5344CB8AC3E}">
        <p14:creationId xmlns:p14="http://schemas.microsoft.com/office/powerpoint/2010/main" val="356507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pPr>
              <a:defRPr/>
            </a:pPr>
            <a:fld id="{137E8B15-E792-43D0-8633-63C72315FC04}" type="datetimeFigureOut">
              <a:rPr lang="es-MX" smtClean="0"/>
              <a:pPr>
                <a:defRPr/>
              </a:pPr>
              <a:t>16/06/16</a:t>
            </a:fld>
            <a:endParaRPr lang="es-MX"/>
          </a:p>
        </p:txBody>
      </p:sp>
      <p:sp>
        <p:nvSpPr>
          <p:cNvPr id="8" name="7 Marcador de pie de página"/>
          <p:cNvSpPr>
            <a:spLocks noGrp="1"/>
          </p:cNvSpPr>
          <p:nvPr>
            <p:ph type="ftr" sz="quarter" idx="11"/>
          </p:nvPr>
        </p:nvSpPr>
        <p:spPr/>
        <p:txBody>
          <a:bodyPr/>
          <a:lstStyle/>
          <a:p>
            <a:pPr>
              <a:defRPr/>
            </a:pPr>
            <a:endParaRPr lang="es-MX"/>
          </a:p>
        </p:txBody>
      </p:sp>
      <p:sp>
        <p:nvSpPr>
          <p:cNvPr id="9" name="8 Marcador de número de diapositiva"/>
          <p:cNvSpPr>
            <a:spLocks noGrp="1"/>
          </p:cNvSpPr>
          <p:nvPr>
            <p:ph type="sldNum" sz="quarter" idx="12"/>
          </p:nvPr>
        </p:nvSpPr>
        <p:spPr/>
        <p:txBody>
          <a:bodyPr/>
          <a:lstStyle/>
          <a:p>
            <a:pPr>
              <a:defRPr/>
            </a:pPr>
            <a:fld id="{027D0FFB-6EEA-4472-B4BC-951C07CF7E52}" type="slidenum">
              <a:rPr lang="es-MX" smtClean="0"/>
              <a:pPr>
                <a:defRPr/>
              </a:pPr>
              <a:t>‹#›</a:t>
            </a:fld>
            <a:endParaRPr lang="es-MX"/>
          </a:p>
        </p:txBody>
      </p:sp>
    </p:spTree>
    <p:extLst>
      <p:ext uri="{BB962C8B-B14F-4D97-AF65-F5344CB8AC3E}">
        <p14:creationId xmlns:p14="http://schemas.microsoft.com/office/powerpoint/2010/main" val="1000293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pPr>
              <a:defRPr/>
            </a:pPr>
            <a:fld id="{25DF713E-D395-48E9-990F-DB3EB8BB31A0}" type="datetimeFigureOut">
              <a:rPr lang="es-MX" smtClean="0"/>
              <a:pPr>
                <a:defRPr/>
              </a:pPr>
              <a:t>16/06/16</a:t>
            </a:fld>
            <a:endParaRPr lang="es-MX"/>
          </a:p>
        </p:txBody>
      </p:sp>
      <p:sp>
        <p:nvSpPr>
          <p:cNvPr id="4" name="3 Marcador de pie de página"/>
          <p:cNvSpPr>
            <a:spLocks noGrp="1"/>
          </p:cNvSpPr>
          <p:nvPr>
            <p:ph type="ftr" sz="quarter" idx="11"/>
          </p:nvPr>
        </p:nvSpPr>
        <p:spPr/>
        <p:txBody>
          <a:bodyPr/>
          <a:lstStyle/>
          <a:p>
            <a:pPr>
              <a:defRPr/>
            </a:pPr>
            <a:endParaRPr lang="es-MX"/>
          </a:p>
        </p:txBody>
      </p:sp>
      <p:sp>
        <p:nvSpPr>
          <p:cNvPr id="5" name="4 Marcador de número de diapositiva"/>
          <p:cNvSpPr>
            <a:spLocks noGrp="1"/>
          </p:cNvSpPr>
          <p:nvPr>
            <p:ph type="sldNum" sz="quarter" idx="12"/>
          </p:nvPr>
        </p:nvSpPr>
        <p:spPr/>
        <p:txBody>
          <a:bodyPr/>
          <a:lstStyle/>
          <a:p>
            <a:pPr>
              <a:defRPr/>
            </a:pPr>
            <a:fld id="{BA2631FB-7064-471A-9F52-81BEEC0D2978}" type="slidenum">
              <a:rPr lang="es-MX" smtClean="0"/>
              <a:pPr>
                <a:defRPr/>
              </a:pPr>
              <a:t>‹#›</a:t>
            </a:fld>
            <a:endParaRPr lang="es-MX"/>
          </a:p>
        </p:txBody>
      </p:sp>
    </p:spTree>
    <p:extLst>
      <p:ext uri="{BB962C8B-B14F-4D97-AF65-F5344CB8AC3E}">
        <p14:creationId xmlns:p14="http://schemas.microsoft.com/office/powerpoint/2010/main" val="303801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6583F408-A31D-4FEF-811A-2905ACDA2960}" type="datetimeFigureOut">
              <a:rPr lang="es-MX" smtClean="0"/>
              <a:pPr>
                <a:defRPr/>
              </a:pPr>
              <a:t>16/06/16</a:t>
            </a:fld>
            <a:endParaRPr lang="es-MX"/>
          </a:p>
        </p:txBody>
      </p:sp>
      <p:sp>
        <p:nvSpPr>
          <p:cNvPr id="3" name="2 Marcador de pie de página"/>
          <p:cNvSpPr>
            <a:spLocks noGrp="1"/>
          </p:cNvSpPr>
          <p:nvPr>
            <p:ph type="ftr" sz="quarter" idx="11"/>
          </p:nvPr>
        </p:nvSpPr>
        <p:spPr/>
        <p:txBody>
          <a:bodyPr/>
          <a:lstStyle/>
          <a:p>
            <a:pPr>
              <a:defRPr/>
            </a:pPr>
            <a:endParaRPr lang="es-MX"/>
          </a:p>
        </p:txBody>
      </p:sp>
      <p:sp>
        <p:nvSpPr>
          <p:cNvPr id="4" name="3 Marcador de número de diapositiva"/>
          <p:cNvSpPr>
            <a:spLocks noGrp="1"/>
          </p:cNvSpPr>
          <p:nvPr>
            <p:ph type="sldNum" sz="quarter" idx="12"/>
          </p:nvPr>
        </p:nvSpPr>
        <p:spPr/>
        <p:txBody>
          <a:bodyPr/>
          <a:lstStyle/>
          <a:p>
            <a:pPr>
              <a:defRPr/>
            </a:pPr>
            <a:fld id="{DF1A31C5-6407-4A25-A5AA-0D91CED75EFB}" type="slidenum">
              <a:rPr lang="es-MX" smtClean="0"/>
              <a:pPr>
                <a:defRPr/>
              </a:pPr>
              <a:t>‹#›</a:t>
            </a:fld>
            <a:endParaRPr lang="es-MX"/>
          </a:p>
        </p:txBody>
      </p:sp>
    </p:spTree>
    <p:extLst>
      <p:ext uri="{BB962C8B-B14F-4D97-AF65-F5344CB8AC3E}">
        <p14:creationId xmlns:p14="http://schemas.microsoft.com/office/powerpoint/2010/main" val="211127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70B245B0-AEF6-4DD9-A2E5-482E542DE4CF}" type="datetimeFigureOut">
              <a:rPr lang="es-MX" smtClean="0"/>
              <a:pPr>
                <a:defRPr/>
              </a:pPr>
              <a:t>16/06/16</a:t>
            </a:fld>
            <a:endParaRPr lang="es-MX"/>
          </a:p>
        </p:txBody>
      </p:sp>
      <p:sp>
        <p:nvSpPr>
          <p:cNvPr id="6" name="5 Marcador de pie de página"/>
          <p:cNvSpPr>
            <a:spLocks noGrp="1"/>
          </p:cNvSpPr>
          <p:nvPr>
            <p:ph type="ftr" sz="quarter" idx="11"/>
          </p:nvPr>
        </p:nvSpPr>
        <p:spPr/>
        <p:txBody>
          <a:bodyPr/>
          <a:lstStyle/>
          <a:p>
            <a:pPr>
              <a:defRPr/>
            </a:pPr>
            <a:endParaRPr lang="es-MX"/>
          </a:p>
        </p:txBody>
      </p:sp>
      <p:sp>
        <p:nvSpPr>
          <p:cNvPr id="7" name="6 Marcador de número de diapositiva"/>
          <p:cNvSpPr>
            <a:spLocks noGrp="1"/>
          </p:cNvSpPr>
          <p:nvPr>
            <p:ph type="sldNum" sz="quarter" idx="12"/>
          </p:nvPr>
        </p:nvSpPr>
        <p:spPr/>
        <p:txBody>
          <a:bodyPr/>
          <a:lstStyle/>
          <a:p>
            <a:pPr>
              <a:defRPr/>
            </a:pPr>
            <a:fld id="{7FDE0F94-5763-4FE6-A283-DA7E63EC4BC4}" type="slidenum">
              <a:rPr lang="es-MX" smtClean="0"/>
              <a:pPr>
                <a:defRPr/>
              </a:pPr>
              <a:t>‹#›</a:t>
            </a:fld>
            <a:endParaRPr lang="es-MX"/>
          </a:p>
        </p:txBody>
      </p:sp>
    </p:spTree>
    <p:extLst>
      <p:ext uri="{BB962C8B-B14F-4D97-AF65-F5344CB8AC3E}">
        <p14:creationId xmlns:p14="http://schemas.microsoft.com/office/powerpoint/2010/main" val="85810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F0A8205E-12BF-4055-AAFE-912927FA5E1D}" type="datetimeFigureOut">
              <a:rPr lang="es-MX" smtClean="0"/>
              <a:pPr>
                <a:defRPr/>
              </a:pPr>
              <a:t>16/06/16</a:t>
            </a:fld>
            <a:endParaRPr lang="es-MX"/>
          </a:p>
        </p:txBody>
      </p:sp>
      <p:sp>
        <p:nvSpPr>
          <p:cNvPr id="6" name="5 Marcador de pie de página"/>
          <p:cNvSpPr>
            <a:spLocks noGrp="1"/>
          </p:cNvSpPr>
          <p:nvPr>
            <p:ph type="ftr" sz="quarter" idx="11"/>
          </p:nvPr>
        </p:nvSpPr>
        <p:spPr/>
        <p:txBody>
          <a:bodyPr/>
          <a:lstStyle/>
          <a:p>
            <a:pPr>
              <a:defRPr/>
            </a:pPr>
            <a:endParaRPr lang="es-MX"/>
          </a:p>
        </p:txBody>
      </p:sp>
      <p:sp>
        <p:nvSpPr>
          <p:cNvPr id="7" name="6 Marcador de número de diapositiva"/>
          <p:cNvSpPr>
            <a:spLocks noGrp="1"/>
          </p:cNvSpPr>
          <p:nvPr>
            <p:ph type="sldNum" sz="quarter" idx="12"/>
          </p:nvPr>
        </p:nvSpPr>
        <p:spPr/>
        <p:txBody>
          <a:bodyPr/>
          <a:lstStyle/>
          <a:p>
            <a:pPr>
              <a:defRPr/>
            </a:pPr>
            <a:fld id="{5DCAE6ED-D3D1-48C6-ACE1-85CD7F841ACD}" type="slidenum">
              <a:rPr lang="es-MX" smtClean="0"/>
              <a:pPr>
                <a:defRPr/>
              </a:pPr>
              <a:t>‹#›</a:t>
            </a:fld>
            <a:endParaRPr lang="es-MX"/>
          </a:p>
        </p:txBody>
      </p:sp>
    </p:spTree>
    <p:extLst>
      <p:ext uri="{BB962C8B-B14F-4D97-AF65-F5344CB8AC3E}">
        <p14:creationId xmlns:p14="http://schemas.microsoft.com/office/powerpoint/2010/main" val="17944442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6000"/>
            <a:lum/>
          </a:blip>
          <a:srcRect/>
          <a:stretch>
            <a:fillRect l="-1000" t="-16000" b="-1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E896D01-A691-4970-BBE1-2393C0D67563}" type="datetimeFigureOut">
              <a:rPr lang="es-MX" smtClean="0"/>
              <a:pPr>
                <a:defRPr/>
              </a:pPr>
              <a:t>16/06/16</a:t>
            </a:fld>
            <a:endParaRPr lang="es-MX"/>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MX"/>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635372E-C11F-4836-AF61-9E5E692587C1}" type="slidenum">
              <a:rPr lang="es-MX" smtClean="0"/>
              <a:pPr>
                <a:defRPr/>
              </a:pPr>
              <a:t>‹#›</a:t>
            </a:fld>
            <a:endParaRPr lang="es-MX"/>
          </a:p>
        </p:txBody>
      </p:sp>
    </p:spTree>
    <p:extLst>
      <p:ext uri="{BB962C8B-B14F-4D97-AF65-F5344CB8AC3E}">
        <p14:creationId xmlns:p14="http://schemas.microsoft.com/office/powerpoint/2010/main" val="420426885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gob.mx/cntse-rfts/tramite/ficha/55d2665c8217e6c612000de2" TargetMode="Externa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alfonso.ramon@cns.gob.mx" TargetMode="Externa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2.png"/><Relationship Id="rId1" Type="http://schemas.openxmlformats.org/officeDocument/2006/relationships/themeOverride" Target="../theme/themeOverride1.xml"/><Relationship Id="rId2"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hyperlink" Target="CONOCE%20SPF%20MARZO%202016%20(1)%20presnteci%C3%B3n.pptx" TargetMode="External"/><Relationship Id="rId5" Type="http://schemas.openxmlformats.org/officeDocument/2006/relationships/hyperlink" Target="http://www.dof.gob.mx/nota_detalle.php?codigo=5436729&amp;fecha=11/05/2016" TargetMode="External"/><Relationship Id="rId6"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gob.mx/cntse-rfts/tramite/ficha/55d4be398217e6e498000807" TargetMode="Externa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196236" y="1248311"/>
            <a:ext cx="6751528" cy="1323439"/>
          </a:xfrm>
          <a:prstGeom prst="rect">
            <a:avLst/>
          </a:prstGeom>
          <a:noFill/>
          <a:effectLst>
            <a:outerShdw blurRad="50800" dist="38100" dir="8100000" algn="tr" rotWithShape="0">
              <a:prstClr val="black">
                <a:alpha val="40000"/>
              </a:prstClr>
            </a:outerShdw>
          </a:effectLst>
        </p:spPr>
        <p:txBody>
          <a:bodyPr wrap="square">
            <a:spAutoFit/>
          </a:bodyPr>
          <a:lstStyle/>
          <a:p>
            <a:pPr algn="ctr" fontAlgn="auto">
              <a:spcBef>
                <a:spcPts val="0"/>
              </a:spcBef>
              <a:spcAft>
                <a:spcPts val="0"/>
              </a:spcAft>
              <a:defRPr/>
            </a:pPr>
            <a:r>
              <a:rPr lang="es-MX" sz="4000" b="1" dirty="0" smtClean="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rPr>
              <a:t>SERVICIO   DE   </a:t>
            </a:r>
          </a:p>
          <a:p>
            <a:pPr algn="ctr" fontAlgn="auto">
              <a:spcBef>
                <a:spcPts val="0"/>
              </a:spcBef>
              <a:spcAft>
                <a:spcPts val="0"/>
              </a:spcAft>
              <a:defRPr/>
            </a:pPr>
            <a:r>
              <a:rPr lang="es-MX" sz="4000" b="1" dirty="0" smtClean="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rPr>
              <a:t>PROTECCIÓN FEDERAL</a:t>
            </a:r>
            <a:endParaRPr lang="es-MX" sz="4000" b="1" dirty="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endParaRPr>
          </a:p>
        </p:txBody>
      </p:sp>
      <p:sp>
        <p:nvSpPr>
          <p:cNvPr id="12" name="CuadroTexto 11"/>
          <p:cNvSpPr txBox="1"/>
          <p:nvPr/>
        </p:nvSpPr>
        <p:spPr>
          <a:xfrm>
            <a:off x="2069563" y="-905515"/>
            <a:ext cx="184666" cy="369332"/>
          </a:xfrm>
          <a:prstGeom prst="rect">
            <a:avLst/>
          </a:prstGeom>
          <a:noFill/>
        </p:spPr>
        <p:txBody>
          <a:bodyPr wrap="none" rtlCol="0">
            <a:spAutoFit/>
          </a:bodyPr>
          <a:lstStyle/>
          <a:p>
            <a:endParaRPr lang="es-ES_tradnl" dirty="0"/>
          </a:p>
        </p:txBody>
      </p:sp>
      <p:sp>
        <p:nvSpPr>
          <p:cNvPr id="7" name="6 CuadroTexto"/>
          <p:cNvSpPr txBox="1"/>
          <p:nvPr/>
        </p:nvSpPr>
        <p:spPr>
          <a:xfrm>
            <a:off x="3851920" y="3795886"/>
            <a:ext cx="5438159" cy="830997"/>
          </a:xfrm>
          <a:prstGeom prst="rect">
            <a:avLst/>
          </a:prstGeom>
          <a:noFill/>
          <a:effectLst>
            <a:outerShdw blurRad="50800" dist="38100" dir="8100000" algn="tr" rotWithShape="0">
              <a:prstClr val="black">
                <a:alpha val="40000"/>
              </a:prstClr>
            </a:outerShdw>
          </a:effectLst>
        </p:spPr>
        <p:txBody>
          <a:bodyPr wrap="square">
            <a:spAutoFit/>
          </a:bodyPr>
          <a:lstStyle/>
          <a:p>
            <a:pPr algn="ctr" fontAlgn="auto">
              <a:spcBef>
                <a:spcPts val="0"/>
              </a:spcBef>
              <a:spcAft>
                <a:spcPts val="0"/>
              </a:spcAft>
              <a:defRPr/>
            </a:pPr>
            <a:r>
              <a:rPr lang="es-MX" sz="2400" b="1" dirty="0" smtClean="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rPr>
              <a:t>“Seguridad, vigilancia y protección a los bienes de la nación”</a:t>
            </a:r>
            <a:endParaRPr lang="es-MX" sz="2400" b="1" dirty="0">
              <a:ln w="1905"/>
              <a:solidFill>
                <a:schemeClr val="tx2">
                  <a:lumMod val="75000"/>
                </a:schemeClr>
              </a:solidFill>
              <a:effectLst>
                <a:innerShdw blurRad="69850" dist="43180" dir="5400000">
                  <a:srgbClr val="000000">
                    <a:alpha val="65000"/>
                  </a:srgbClr>
                </a:innerShdw>
              </a:effectLst>
              <a:latin typeface="Soberana Sans Black"/>
              <a:ea typeface="BatangChe" pitchFamily="49" charset="-127"/>
              <a:cs typeface="Soberana Sans Black"/>
            </a:endParaRPr>
          </a:p>
        </p:txBody>
      </p:sp>
      <p:pic>
        <p:nvPicPr>
          <p:cNvPr id="5" name="Picture 4"/>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CuadroTexto"/>
          <p:cNvSpPr txBox="1">
            <a:spLocks noChangeArrowheads="1"/>
          </p:cNvSpPr>
          <p:nvPr/>
        </p:nvSpPr>
        <p:spPr bwMode="auto">
          <a:xfrm>
            <a:off x="609600" y="990600"/>
            <a:ext cx="723275" cy="289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Plazo</a:t>
            </a:r>
          </a:p>
        </p:txBody>
      </p:sp>
      <p:sp>
        <p:nvSpPr>
          <p:cNvPr id="12291" name="6 CuadroTexto"/>
          <p:cNvSpPr txBox="1">
            <a:spLocks noChangeArrowheads="1"/>
          </p:cNvSpPr>
          <p:nvPr/>
        </p:nvSpPr>
        <p:spPr bwMode="auto">
          <a:xfrm>
            <a:off x="2681288" y="996950"/>
            <a:ext cx="1258678"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200" dirty="0">
                <a:latin typeface="Soberana Sans Black"/>
              </a:rPr>
              <a:t>60 días hábiles.</a:t>
            </a:r>
          </a:p>
        </p:txBody>
      </p:sp>
      <p:sp>
        <p:nvSpPr>
          <p:cNvPr id="12292" name="7 CuadroTexto"/>
          <p:cNvSpPr txBox="1">
            <a:spLocks noChangeArrowheads="1"/>
          </p:cNvSpPr>
          <p:nvPr/>
        </p:nvSpPr>
        <p:spPr bwMode="auto">
          <a:xfrm>
            <a:off x="611188" y="1282939"/>
            <a:ext cx="1236236" cy="52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Plazo de </a:t>
            </a:r>
          </a:p>
          <a:p>
            <a:pPr eaLnBrk="1" hangingPunct="1">
              <a:lnSpc>
                <a:spcPct val="90000"/>
              </a:lnSpc>
              <a:buClrTx/>
              <a:buFontTx/>
              <a:buNone/>
            </a:pPr>
            <a:r>
              <a:rPr lang="es-MX" altLang="es-MX" sz="1400" b="1" dirty="0">
                <a:solidFill>
                  <a:srgbClr val="001E51"/>
                </a:solidFill>
                <a:latin typeface="Soberana Sans Black"/>
              </a:rPr>
              <a:t>prevención</a:t>
            </a:r>
          </a:p>
        </p:txBody>
      </p:sp>
      <p:sp>
        <p:nvSpPr>
          <p:cNvPr id="12293" name="8 CuadroTexto"/>
          <p:cNvSpPr txBox="1">
            <a:spLocks noChangeArrowheads="1"/>
          </p:cNvSpPr>
          <p:nvPr/>
        </p:nvSpPr>
        <p:spPr bwMode="auto">
          <a:xfrm>
            <a:off x="2681288" y="1392237"/>
            <a:ext cx="1173719"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200">
                <a:latin typeface="Soberana Sans Black"/>
              </a:rPr>
              <a:t>5 días hábiles.</a:t>
            </a:r>
          </a:p>
        </p:txBody>
      </p:sp>
      <p:sp>
        <p:nvSpPr>
          <p:cNvPr id="12294" name="9 CuadroTexto"/>
          <p:cNvSpPr txBox="1">
            <a:spLocks noChangeArrowheads="1"/>
          </p:cNvSpPr>
          <p:nvPr/>
        </p:nvSpPr>
        <p:spPr bwMode="auto">
          <a:xfrm>
            <a:off x="2700338" y="2625965"/>
            <a:ext cx="5910262" cy="832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300" dirty="0">
                <a:latin typeface="Soberana Sans Black"/>
              </a:rPr>
              <a:t>No se omite mencionar que si bien la autoridad cuenta con un plazo máximo de 60 días hábiles para la emisión del Análisis de Riesgo, se prevé que dicho análisis sea emitido en un término de 10 días hábiles.</a:t>
            </a:r>
          </a:p>
          <a:p>
            <a:pPr algn="just" eaLnBrk="1" hangingPunct="1">
              <a:spcBef>
                <a:spcPct val="0"/>
              </a:spcBef>
              <a:buClrTx/>
              <a:buFontTx/>
              <a:buNone/>
            </a:pPr>
            <a:endParaRPr lang="es-MX" altLang="es-MX" sz="1300" b="1" dirty="0">
              <a:latin typeface="Soberana Sans Black"/>
            </a:endParaRPr>
          </a:p>
        </p:txBody>
      </p:sp>
      <p:sp>
        <p:nvSpPr>
          <p:cNvPr id="12295" name="10 CuadroTexto"/>
          <p:cNvSpPr txBox="1">
            <a:spLocks noChangeArrowheads="1"/>
          </p:cNvSpPr>
          <p:nvPr/>
        </p:nvSpPr>
        <p:spPr bwMode="auto">
          <a:xfrm>
            <a:off x="623888" y="1900237"/>
            <a:ext cx="1287532" cy="763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lnSpc>
                <a:spcPct val="90000"/>
              </a:lnSpc>
              <a:buClrTx/>
              <a:buFontTx/>
              <a:buNone/>
            </a:pPr>
            <a:r>
              <a:rPr lang="es-MX" altLang="es-MX" sz="1400" b="1" dirty="0">
                <a:solidFill>
                  <a:srgbClr val="001E51"/>
                </a:solidFill>
                <a:latin typeface="Soberana Sans Black"/>
              </a:rPr>
              <a:t>Criterios de </a:t>
            </a:r>
          </a:p>
          <a:p>
            <a:pPr eaLnBrk="1" hangingPunct="1">
              <a:lnSpc>
                <a:spcPct val="90000"/>
              </a:lnSpc>
              <a:buClrTx/>
              <a:buFontTx/>
              <a:buNone/>
            </a:pPr>
            <a:r>
              <a:rPr lang="es-MX" altLang="es-MX" sz="1400" b="1" dirty="0">
                <a:solidFill>
                  <a:srgbClr val="001E51"/>
                </a:solidFill>
                <a:latin typeface="Soberana Sans Black"/>
              </a:rPr>
              <a:t>resolución</a:t>
            </a:r>
          </a:p>
          <a:p>
            <a:pPr eaLnBrk="1" hangingPunct="1">
              <a:lnSpc>
                <a:spcPct val="90000"/>
              </a:lnSpc>
              <a:buClrTx/>
              <a:buFontTx/>
              <a:buNone/>
            </a:pPr>
            <a:r>
              <a:rPr lang="es-MX" altLang="es-MX" sz="1400" b="1" dirty="0">
                <a:solidFill>
                  <a:srgbClr val="001E51"/>
                </a:solidFill>
                <a:latin typeface="Soberana Sans Black"/>
              </a:rPr>
              <a:t>del trámite</a:t>
            </a:r>
          </a:p>
        </p:txBody>
      </p:sp>
      <p:sp>
        <p:nvSpPr>
          <p:cNvPr id="12296" name="11 CuadroTexto"/>
          <p:cNvSpPr txBox="1">
            <a:spLocks noChangeArrowheads="1"/>
          </p:cNvSpPr>
          <p:nvPr/>
        </p:nvSpPr>
        <p:spPr bwMode="auto">
          <a:xfrm>
            <a:off x="2708275" y="1903412"/>
            <a:ext cx="5910262" cy="45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300" dirty="0">
                <a:latin typeface="Soberana Sans Black"/>
              </a:rPr>
              <a:t>El trámite no tiene criterios preestablecidos, toda vez que la emisión del Análisis de Riesgo, deriva del estudio de campo que se realice. </a:t>
            </a:r>
          </a:p>
        </p:txBody>
      </p:sp>
      <p:sp>
        <p:nvSpPr>
          <p:cNvPr id="12297" name="12 Rectángulo"/>
          <p:cNvSpPr>
            <a:spLocks noChangeArrowheads="1"/>
          </p:cNvSpPr>
          <p:nvPr/>
        </p:nvSpPr>
        <p:spPr bwMode="auto">
          <a:xfrm>
            <a:off x="635000" y="2786062"/>
            <a:ext cx="13388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b="1">
                <a:solidFill>
                  <a:srgbClr val="001E51"/>
                </a:solidFill>
                <a:latin typeface="Soberana Sans Black"/>
              </a:rPr>
              <a:t>Información</a:t>
            </a:r>
          </a:p>
          <a:p>
            <a:pPr eaLnBrk="1" hangingPunct="1">
              <a:spcBef>
                <a:spcPct val="0"/>
              </a:spcBef>
              <a:buClrTx/>
              <a:buFontTx/>
              <a:buNone/>
            </a:pPr>
            <a:r>
              <a:rPr lang="es-MX" altLang="es-MX" sz="1400" b="1">
                <a:solidFill>
                  <a:srgbClr val="001E51"/>
                </a:solidFill>
                <a:latin typeface="Soberana Sans Black"/>
              </a:rPr>
              <a:t>Adicional</a:t>
            </a:r>
            <a:endParaRPr lang="es-MX" altLang="es-MX" sz="1400">
              <a:solidFill>
                <a:srgbClr val="001E51"/>
              </a:solidFill>
              <a:latin typeface="Soberana Sans Black"/>
            </a:endParaRPr>
          </a:p>
        </p:txBody>
      </p:sp>
      <p:sp>
        <p:nvSpPr>
          <p:cNvPr id="12298" name="16 CuadroTexto"/>
          <p:cNvSpPr txBox="1">
            <a:spLocks noChangeArrowheads="1"/>
          </p:cNvSpPr>
          <p:nvPr/>
        </p:nvSpPr>
        <p:spPr bwMode="auto">
          <a:xfrm>
            <a:off x="692150" y="3652837"/>
            <a:ext cx="12239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b="1" dirty="0">
                <a:solidFill>
                  <a:srgbClr val="001E51"/>
                </a:solidFill>
                <a:latin typeface="Soberana Sans Black"/>
              </a:rPr>
              <a:t>Monto</a:t>
            </a:r>
          </a:p>
        </p:txBody>
      </p:sp>
      <p:sp>
        <p:nvSpPr>
          <p:cNvPr id="12299" name="19 CuadroTexto"/>
          <p:cNvSpPr txBox="1">
            <a:spLocks noChangeArrowheads="1"/>
          </p:cNvSpPr>
          <p:nvPr/>
        </p:nvSpPr>
        <p:spPr bwMode="auto">
          <a:xfrm>
            <a:off x="2700337" y="3548062"/>
            <a:ext cx="5887978"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300" dirty="0">
                <a:latin typeface="Soberana Sans Black"/>
              </a:rPr>
              <a:t>Aviso por el que se establecen las tarifas autorizadas para el ejercicio fiscal </a:t>
            </a:r>
            <a:r>
              <a:rPr lang="es-MX" altLang="es-MX" sz="1300" dirty="0" smtClean="0">
                <a:latin typeface="Soberana Sans Black"/>
              </a:rPr>
              <a:t>2016,  </a:t>
            </a:r>
            <a:r>
              <a:rPr lang="es-MX" altLang="es-MX" sz="1300" dirty="0">
                <a:latin typeface="Soberana Sans Black"/>
              </a:rPr>
              <a:t>para el pago de servicios de protección, custodia, vigilancia y seguridad de personas, bienes e instalaciones  que  proporciona el SPF de la SEGOB. Fecha D.O.F. </a:t>
            </a:r>
            <a:r>
              <a:rPr lang="es-MX" altLang="es-MX" sz="1300" dirty="0" smtClean="0">
                <a:latin typeface="Soberana Sans Black"/>
              </a:rPr>
              <a:t>09/ junio </a:t>
            </a:r>
            <a:r>
              <a:rPr lang="es-MX" altLang="es-MX" sz="1300" dirty="0">
                <a:latin typeface="Soberana Sans Black"/>
              </a:rPr>
              <a:t>/</a:t>
            </a:r>
            <a:r>
              <a:rPr lang="es-MX" altLang="es-MX" sz="1300" dirty="0" smtClean="0">
                <a:latin typeface="Soberana Sans Black"/>
              </a:rPr>
              <a:t>2016.</a:t>
            </a:r>
            <a:endParaRPr lang="es-MX" altLang="es-MX" sz="1300" dirty="0">
              <a:latin typeface="Soberana Sans Black"/>
            </a:endParaRPr>
          </a:p>
          <a:p>
            <a:pPr algn="just" eaLnBrk="1" hangingPunct="1">
              <a:spcBef>
                <a:spcPct val="0"/>
              </a:spcBef>
              <a:buClrTx/>
              <a:buFontTx/>
              <a:buNone/>
            </a:pPr>
            <a:endParaRPr lang="es-MX" altLang="es-MX" sz="1300" dirty="0">
              <a:latin typeface="Soberana Sans Black"/>
            </a:endParaRPr>
          </a:p>
        </p:txBody>
      </p:sp>
      <p:sp>
        <p:nvSpPr>
          <p:cNvPr id="12302" name="1 Rectángulo"/>
          <p:cNvSpPr>
            <a:spLocks noChangeArrowheads="1"/>
          </p:cNvSpPr>
          <p:nvPr/>
        </p:nvSpPr>
        <p:spPr bwMode="auto">
          <a:xfrm>
            <a:off x="827088" y="4800600"/>
            <a:ext cx="7310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r" eaLnBrk="1" hangingPunct="1">
              <a:spcBef>
                <a:spcPct val="0"/>
              </a:spcBef>
              <a:buClrTx/>
              <a:buFontTx/>
              <a:buNone/>
            </a:pPr>
            <a:r>
              <a:rPr lang="es-MX" altLang="es-MX" sz="1400" b="1" dirty="0">
                <a:hlinkClick r:id="rId2"/>
              </a:rPr>
              <a:t>http://www.gob.mx/cntse-rfts/tramite/ficha/55d2665c8217e6c612000de2</a:t>
            </a:r>
            <a:endParaRPr lang="es-MX" altLang="es-MX" sz="1400" b="1" dirty="0"/>
          </a:p>
          <a:p>
            <a:pPr algn="r" eaLnBrk="1" hangingPunct="1">
              <a:spcBef>
                <a:spcPct val="0"/>
              </a:spcBef>
              <a:buClrTx/>
              <a:buFontTx/>
              <a:buNone/>
            </a:pPr>
            <a:endParaRPr lang="es-MX" altLang="es-MX" sz="1800" dirty="0"/>
          </a:p>
        </p:txBody>
      </p:sp>
      <p:sp>
        <p:nvSpPr>
          <p:cNvPr id="12303" name="2 Rectángulo"/>
          <p:cNvSpPr>
            <a:spLocks noChangeArrowheads="1"/>
          </p:cNvSpPr>
          <p:nvPr/>
        </p:nvSpPr>
        <p:spPr bwMode="auto">
          <a:xfrm>
            <a:off x="611188" y="4629150"/>
            <a:ext cx="58769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000" b="1" dirty="0">
                <a:solidFill>
                  <a:srgbClr val="002E6D"/>
                </a:solidFill>
                <a:latin typeface="Soberana Sans Black"/>
              </a:rPr>
              <a:t>Registro Federal del Trámites y Servicios de COFEMER:</a:t>
            </a:r>
          </a:p>
        </p:txBody>
      </p:sp>
      <p:pic>
        <p:nvPicPr>
          <p:cNvPr id="16" name="Picture 15"/>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0 Rectángulo"/>
          <p:cNvSpPr>
            <a:spLocks noChangeArrowheads="1"/>
          </p:cNvSpPr>
          <p:nvPr/>
        </p:nvSpPr>
        <p:spPr bwMode="auto">
          <a:xfrm>
            <a:off x="485775" y="1049338"/>
            <a:ext cx="741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800" b="1" dirty="0">
                <a:solidFill>
                  <a:srgbClr val="001E51"/>
                </a:solidFill>
                <a:latin typeface="Soberana Sans Black"/>
              </a:rPr>
              <a:t>Contacto</a:t>
            </a:r>
            <a:endParaRPr lang="es-MX" altLang="es-MX" sz="1800" dirty="0">
              <a:solidFill>
                <a:srgbClr val="001E51"/>
              </a:solidFill>
              <a:latin typeface="Soberana Sans Black"/>
            </a:endParaRPr>
          </a:p>
        </p:txBody>
      </p:sp>
      <p:sp>
        <p:nvSpPr>
          <p:cNvPr id="8" name="7 Rectángulo"/>
          <p:cNvSpPr/>
          <p:nvPr/>
        </p:nvSpPr>
        <p:spPr>
          <a:xfrm>
            <a:off x="485775" y="1571625"/>
            <a:ext cx="3400425" cy="1200150"/>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latin typeface="Arial Narrow" pitchFamily="34" charset="0"/>
                <a:cs typeface="Arial"/>
              </a:rPr>
              <a:t>Nombre del responsable:</a:t>
            </a:r>
          </a:p>
          <a:p>
            <a:pPr>
              <a:defRPr/>
            </a:pPr>
            <a:r>
              <a:rPr lang="es-MX" sz="1400" dirty="0">
                <a:latin typeface="Arial Narrow" pitchFamily="34" charset="0"/>
                <a:cs typeface="Arial"/>
              </a:rPr>
              <a:t>Comisionado del Servicio de Protección Federal </a:t>
            </a:r>
          </a:p>
          <a:p>
            <a:pPr>
              <a:defRPr/>
            </a:pPr>
            <a:r>
              <a:rPr lang="es-MX" sz="1600" dirty="0">
                <a:effectLst>
                  <a:outerShdw blurRad="38100" dist="38100" dir="2700000" algn="tl">
                    <a:srgbClr val="000000">
                      <a:alpha val="43137"/>
                    </a:srgbClr>
                  </a:outerShdw>
                </a:effectLst>
                <a:latin typeface="Arial Narrow" pitchFamily="34" charset="0"/>
                <a:cs typeface="Arial"/>
              </a:rPr>
              <a:t>Alfonso Ramón Bagur</a:t>
            </a:r>
          </a:p>
          <a:p>
            <a:pPr>
              <a:defRPr/>
            </a:pPr>
            <a:endParaRPr lang="es-MX" sz="1400" dirty="0">
              <a:latin typeface="Arial Narrow" pitchFamily="34" charset="0"/>
              <a:cs typeface="Arial"/>
              <a:hlinkClick r:id="rId2"/>
            </a:endParaRPr>
          </a:p>
          <a:p>
            <a:pPr>
              <a:defRPr/>
            </a:pPr>
            <a:r>
              <a:rPr lang="es-MX" sz="1400" dirty="0">
                <a:latin typeface="Arial Narrow" pitchFamily="34" charset="0"/>
                <a:cs typeface="Arial"/>
                <a:hlinkClick r:id="rId2"/>
              </a:rPr>
              <a:t>alfonso.ramon@cns.gob.mx</a:t>
            </a:r>
            <a:r>
              <a:rPr lang="es-MX" sz="1400" dirty="0">
                <a:latin typeface="Arial Narrow" pitchFamily="34" charset="0"/>
                <a:cs typeface="Arial"/>
              </a:rPr>
              <a:t> </a:t>
            </a:r>
          </a:p>
        </p:txBody>
      </p:sp>
      <p:sp>
        <p:nvSpPr>
          <p:cNvPr id="9" name="8 Rectángulo"/>
          <p:cNvSpPr/>
          <p:nvPr/>
        </p:nvSpPr>
        <p:spPr>
          <a:xfrm>
            <a:off x="1981200" y="3028950"/>
            <a:ext cx="4572000" cy="954087"/>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latin typeface="Arial Narrow" pitchFamily="34" charset="0"/>
                <a:cs typeface="Arial"/>
              </a:rPr>
              <a:t>Dirección y teléfonos:</a:t>
            </a:r>
          </a:p>
          <a:p>
            <a:pPr>
              <a:defRPr/>
            </a:pPr>
            <a:r>
              <a:rPr lang="es-MX" sz="1400" dirty="0">
                <a:latin typeface="Arial Narrow" pitchFamily="34" charset="0"/>
                <a:cs typeface="Arial"/>
              </a:rPr>
              <a:t>Avenida Miguel Ángel de Quevedo, número 915, Col. El Rosedal, Delegación Coyoacán, </a:t>
            </a:r>
            <a:r>
              <a:rPr lang="es-MX" sz="1400" dirty="0" smtClean="0">
                <a:latin typeface="Arial Narrow" pitchFamily="34" charset="0"/>
                <a:cs typeface="Arial"/>
              </a:rPr>
              <a:t>Ciudad de </a:t>
            </a:r>
            <a:r>
              <a:rPr lang="es-MX" sz="1400" dirty="0">
                <a:latin typeface="Arial Narrow" pitchFamily="34" charset="0"/>
                <a:cs typeface="Arial"/>
              </a:rPr>
              <a:t>México, </a:t>
            </a:r>
            <a:r>
              <a:rPr lang="es-MX" sz="1400" dirty="0" smtClean="0">
                <a:latin typeface="Arial Narrow" pitchFamily="34" charset="0"/>
                <a:cs typeface="Arial"/>
              </a:rPr>
              <a:t>C.P</a:t>
            </a:r>
            <a:r>
              <a:rPr lang="es-MX" sz="1400" dirty="0">
                <a:latin typeface="Arial Narrow" pitchFamily="34" charset="0"/>
                <a:cs typeface="Arial"/>
              </a:rPr>
              <a:t>. 04330</a:t>
            </a:r>
          </a:p>
          <a:p>
            <a:pPr>
              <a:defRPr/>
            </a:pPr>
            <a:r>
              <a:rPr lang="es-MX" sz="1400" dirty="0">
                <a:latin typeface="Arial Narrow" pitchFamily="34" charset="0"/>
                <a:cs typeface="Arial"/>
              </a:rPr>
              <a:t>Teléfono  54846700 ext. 68018</a:t>
            </a:r>
          </a:p>
        </p:txBody>
      </p:sp>
      <p:sp>
        <p:nvSpPr>
          <p:cNvPr id="10" name="9 Rectángulo"/>
          <p:cNvSpPr/>
          <p:nvPr/>
        </p:nvSpPr>
        <p:spPr>
          <a:xfrm>
            <a:off x="4913313" y="4248150"/>
            <a:ext cx="3024187" cy="523875"/>
          </a:xfrm>
          <a:prstGeom prst="rect">
            <a:avLst/>
          </a:prstGeom>
          <a:noFill/>
          <a:ln w="635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s-MX" sz="1400" b="1" dirty="0">
                <a:solidFill>
                  <a:schemeClr val="tx1"/>
                </a:solidFill>
                <a:latin typeface="Arial Narrow" pitchFamily="34" charset="0"/>
                <a:cs typeface="Arial"/>
              </a:rPr>
              <a:t>Horarios de atención al público:</a:t>
            </a:r>
          </a:p>
          <a:p>
            <a:pPr>
              <a:defRPr/>
            </a:pPr>
            <a:r>
              <a:rPr lang="es-MX" sz="1400" dirty="0">
                <a:solidFill>
                  <a:schemeClr val="tx1"/>
                </a:solidFill>
                <a:latin typeface="Arial Narrow" pitchFamily="34" charset="0"/>
                <a:cs typeface="Arial"/>
              </a:rPr>
              <a:t>De 9:00 a 15:00 horas, de lunes a viernes</a:t>
            </a:r>
            <a:r>
              <a:rPr lang="es-MX" sz="1400" dirty="0">
                <a:latin typeface="Arial Narrow" pitchFamily="34" charset="0"/>
                <a:cs typeface="Arial"/>
              </a:rPr>
              <a:t>.</a:t>
            </a:r>
          </a:p>
        </p:txBody>
      </p:sp>
      <p:pic>
        <p:nvPicPr>
          <p:cNvPr id="7" name="Picture 6"/>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86951" y="931754"/>
            <a:ext cx="5891564" cy="496996"/>
          </a:xfrm>
          <a:prstGeom prst="rect">
            <a:avLst/>
          </a:prstGeom>
          <a:noFill/>
        </p:spPr>
        <p:txBody>
          <a:bodyPr>
            <a:spAutoFit/>
          </a:bodyPr>
          <a:lstStyle/>
          <a:p>
            <a:pPr algn="ctr" fontAlgn="auto">
              <a:lnSpc>
                <a:spcPct val="150000"/>
              </a:lnSpc>
              <a:spcBef>
                <a:spcPts val="0"/>
              </a:spcBef>
              <a:spcAft>
                <a:spcPts val="0"/>
              </a:spcAft>
              <a:tabLst>
                <a:tab pos="85725" algn="l"/>
              </a:tabLst>
              <a:defRPr/>
            </a:pPr>
            <a:r>
              <a:rPr lang="es-MX" sz="2000" b="1" dirty="0">
                <a:ln w="1905"/>
                <a:solidFill>
                  <a:srgbClr val="001E51"/>
                </a:solidFill>
                <a:effectLst>
                  <a:innerShdw blurRad="69850" dist="43180" dir="5400000">
                    <a:srgbClr val="000000">
                      <a:alpha val="65000"/>
                    </a:srgbClr>
                  </a:innerShdw>
                </a:effectLst>
                <a:latin typeface="Soberana Sans Black"/>
                <a:cs typeface="Arial"/>
              </a:rPr>
              <a:t>Clientes actuales</a:t>
            </a:r>
          </a:p>
        </p:txBody>
      </p:sp>
      <p:graphicFrame>
        <p:nvGraphicFramePr>
          <p:cNvPr id="2" name="1 Tabla"/>
          <p:cNvGraphicFramePr>
            <a:graphicFrameLocks noGrp="1"/>
          </p:cNvGraphicFramePr>
          <p:nvPr>
            <p:extLst>
              <p:ext uri="{D42A27DB-BD31-4B8C-83A1-F6EECF244321}">
                <p14:modId xmlns:p14="http://schemas.microsoft.com/office/powerpoint/2010/main" val="3948265012"/>
              </p:ext>
            </p:extLst>
          </p:nvPr>
        </p:nvGraphicFramePr>
        <p:xfrm>
          <a:off x="534380" y="1446611"/>
          <a:ext cx="8142076" cy="3501402"/>
        </p:xfrm>
        <a:graphic>
          <a:graphicData uri="http://schemas.openxmlformats.org/drawingml/2006/table">
            <a:tbl>
              <a:tblPr firstRow="1" firstCol="1" bandRow="1">
                <a:tableStyleId>{5C22544A-7EE6-4342-B048-85BDC9FD1C3A}</a:tableStyleId>
              </a:tblPr>
              <a:tblGrid>
                <a:gridCol w="3088542"/>
                <a:gridCol w="5053534"/>
              </a:tblGrid>
              <a:tr h="217340">
                <a:tc gridSpan="2">
                  <a:txBody>
                    <a:bodyPr/>
                    <a:lstStyle/>
                    <a:p>
                      <a:pPr algn="ctr">
                        <a:spcAft>
                          <a:spcPts val="0"/>
                        </a:spcAft>
                      </a:pPr>
                      <a:r>
                        <a:rPr lang="es-MX" sz="1400" dirty="0">
                          <a:solidFill>
                            <a:schemeClr val="tx1"/>
                          </a:solidFill>
                          <a:effectLst/>
                        </a:rPr>
                        <a:t>SECTOR PÚBLICO</a:t>
                      </a:r>
                      <a:endParaRPr lang="es-MX" sz="1400" dirty="0">
                        <a:solidFill>
                          <a:schemeClr val="tx1"/>
                        </a:solidFill>
                        <a:effectLst/>
                        <a:latin typeface="Calibri"/>
                        <a:ea typeface="Calibri"/>
                        <a:cs typeface="Times New Roman"/>
                      </a:endParaRPr>
                    </a:p>
                  </a:txBody>
                  <a:tcPr marL="53558" marR="53558" marT="0" marB="0">
                    <a:noFill/>
                  </a:tcPr>
                </a:tc>
                <a:tc hMerge="1">
                  <a:txBody>
                    <a:bodyPr/>
                    <a:lstStyle/>
                    <a:p>
                      <a:endParaRPr lang="es-MX"/>
                    </a:p>
                  </a:txBody>
                  <a:tcPr/>
                </a:tc>
              </a:tr>
              <a:tr h="269875">
                <a:tc>
                  <a:txBody>
                    <a:bodyPr/>
                    <a:lstStyle/>
                    <a:p>
                      <a:pPr algn="ctr">
                        <a:spcAft>
                          <a:spcPts val="0"/>
                        </a:spcAft>
                      </a:pPr>
                      <a:r>
                        <a:rPr lang="es-MX" sz="1600" dirty="0">
                          <a:solidFill>
                            <a:schemeClr val="tx1"/>
                          </a:solidFill>
                          <a:effectLst/>
                        </a:rPr>
                        <a:t>Dependencias</a:t>
                      </a:r>
                      <a:endParaRPr lang="es-MX" sz="1600" dirty="0">
                        <a:solidFill>
                          <a:schemeClr val="tx1"/>
                        </a:solidFill>
                        <a:effectLst/>
                        <a:latin typeface="Calibri"/>
                        <a:ea typeface="Calibri"/>
                        <a:cs typeface="Times New Roman"/>
                      </a:endParaRPr>
                    </a:p>
                  </a:txBody>
                  <a:tcPr marL="53558" marR="53558" marT="0" marB="0">
                    <a:noFill/>
                  </a:tcPr>
                </a:tc>
                <a:tc>
                  <a:txBody>
                    <a:bodyPr/>
                    <a:lstStyle/>
                    <a:p>
                      <a:pPr algn="ctr">
                        <a:spcAft>
                          <a:spcPts val="0"/>
                        </a:spcAft>
                      </a:pPr>
                      <a:r>
                        <a:rPr lang="es-MX" sz="1600" dirty="0">
                          <a:effectLst/>
                        </a:rPr>
                        <a:t>Entidades y Organismos</a:t>
                      </a:r>
                      <a:endParaRPr lang="es-MX" sz="1600" dirty="0">
                        <a:effectLst/>
                        <a:latin typeface="Calibri"/>
                        <a:ea typeface="Calibri"/>
                        <a:cs typeface="Times New Roman"/>
                      </a:endParaRPr>
                    </a:p>
                  </a:txBody>
                  <a:tcPr marL="53558" marR="53558" marT="0" marB="0">
                    <a:noFill/>
                  </a:tcPr>
                </a:tc>
              </a:tr>
              <a:tr h="3014187">
                <a:tc>
                  <a:txBody>
                    <a:bodyPr/>
                    <a:lstStyle/>
                    <a:p>
                      <a:pPr marL="342900" lvl="0" indent="-342900">
                        <a:lnSpc>
                          <a:spcPct val="150000"/>
                        </a:lnSpc>
                        <a:spcAft>
                          <a:spcPts val="0"/>
                        </a:spcAft>
                        <a:buFont typeface="Arial"/>
                        <a:buChar char="•"/>
                        <a:tabLst>
                          <a:tab pos="457200" algn="l"/>
                        </a:tabLst>
                      </a:pPr>
                      <a:r>
                        <a:rPr lang="es-MX" sz="1200" b="0" dirty="0">
                          <a:solidFill>
                            <a:schemeClr val="tx1"/>
                          </a:solidFill>
                          <a:effectLst/>
                        </a:rPr>
                        <a:t>Secretaría de Energía (SENER)</a:t>
                      </a:r>
                    </a:p>
                    <a:p>
                      <a:pPr marL="342900" lvl="0" indent="-342900">
                        <a:lnSpc>
                          <a:spcPct val="150000"/>
                        </a:lnSpc>
                        <a:spcAft>
                          <a:spcPts val="0"/>
                        </a:spcAft>
                        <a:buFont typeface="Arial"/>
                        <a:buChar char="•"/>
                        <a:tabLst>
                          <a:tab pos="457200" algn="l"/>
                        </a:tabLst>
                      </a:pPr>
                      <a:r>
                        <a:rPr lang="es-MX" sz="1200" b="0" dirty="0">
                          <a:solidFill>
                            <a:schemeClr val="tx1"/>
                          </a:solidFill>
                          <a:effectLst/>
                        </a:rPr>
                        <a:t>Secretaría de Gobernación (SEGOB)</a:t>
                      </a:r>
                    </a:p>
                    <a:p>
                      <a:pPr marL="342900" lvl="0" indent="-342900">
                        <a:lnSpc>
                          <a:spcPct val="150000"/>
                        </a:lnSpc>
                        <a:spcAft>
                          <a:spcPts val="0"/>
                        </a:spcAft>
                        <a:buFont typeface="Arial"/>
                        <a:buChar char="•"/>
                        <a:tabLst>
                          <a:tab pos="457200" algn="l"/>
                        </a:tabLst>
                      </a:pPr>
                      <a:r>
                        <a:rPr lang="es-MX" sz="1200" b="0" dirty="0">
                          <a:solidFill>
                            <a:schemeClr val="tx1"/>
                          </a:solidFill>
                          <a:effectLst/>
                        </a:rPr>
                        <a:t>Secretaría de Hacienda y Crédito Público (SHCP)</a:t>
                      </a:r>
                    </a:p>
                    <a:p>
                      <a:pPr marL="342900" lvl="0" indent="-342900">
                        <a:lnSpc>
                          <a:spcPct val="150000"/>
                        </a:lnSpc>
                        <a:spcAft>
                          <a:spcPts val="0"/>
                        </a:spcAft>
                        <a:buFont typeface="Arial"/>
                        <a:buChar char="•"/>
                        <a:tabLst>
                          <a:tab pos="457200" algn="l"/>
                        </a:tabLst>
                      </a:pPr>
                      <a:r>
                        <a:rPr lang="es-MX" sz="1200" b="0" dirty="0">
                          <a:solidFill>
                            <a:schemeClr val="tx1"/>
                          </a:solidFill>
                          <a:effectLst/>
                        </a:rPr>
                        <a:t>Secretaría de Relaciones Exteriores (SRE) </a:t>
                      </a:r>
                    </a:p>
                    <a:p>
                      <a:pPr marL="342900" lvl="0" indent="-342900">
                        <a:lnSpc>
                          <a:spcPct val="150000"/>
                        </a:lnSpc>
                        <a:spcAft>
                          <a:spcPts val="0"/>
                        </a:spcAft>
                        <a:buFont typeface="Arial"/>
                        <a:buChar char="•"/>
                        <a:tabLst>
                          <a:tab pos="457200" algn="l"/>
                        </a:tabLst>
                      </a:pPr>
                      <a:r>
                        <a:rPr lang="es-MX" sz="1200" b="0" dirty="0">
                          <a:solidFill>
                            <a:schemeClr val="tx1"/>
                          </a:solidFill>
                          <a:effectLst/>
                        </a:rPr>
                        <a:t>Secretaría de Turismo (SECTUR</a:t>
                      </a:r>
                      <a:r>
                        <a:rPr lang="es-MX" sz="900" b="0" dirty="0">
                          <a:solidFill>
                            <a:schemeClr val="tx1"/>
                          </a:solidFill>
                          <a:effectLst/>
                        </a:rPr>
                        <a:t>)</a:t>
                      </a:r>
                      <a:endParaRPr lang="es-MX" sz="900" b="0" dirty="0">
                        <a:solidFill>
                          <a:schemeClr val="tx1"/>
                        </a:solidFill>
                        <a:effectLst/>
                        <a:latin typeface="Calibri"/>
                        <a:ea typeface="Calibri"/>
                        <a:cs typeface="Times New Roman"/>
                      </a:endParaRPr>
                    </a:p>
                  </a:txBody>
                  <a:tcPr marL="53558" marR="53558" marT="0" marB="0">
                    <a:noFill/>
                  </a:tcPr>
                </a:tc>
                <a:tc>
                  <a:txBody>
                    <a:bodyPr/>
                    <a:lstStyle/>
                    <a:p>
                      <a:pPr marL="342900" lvl="0" indent="-342900">
                        <a:spcAft>
                          <a:spcPts val="0"/>
                        </a:spcAft>
                        <a:buFont typeface="Arial"/>
                        <a:buChar char="•"/>
                        <a:tabLst>
                          <a:tab pos="457200" algn="l"/>
                        </a:tabLst>
                      </a:pPr>
                      <a:r>
                        <a:rPr lang="es-MX" sz="1100" dirty="0">
                          <a:effectLst/>
                        </a:rPr>
                        <a:t>Administración Federal de Servicios Educativos en el Distrito Federal (AFSEDF)</a:t>
                      </a:r>
                    </a:p>
                    <a:p>
                      <a:pPr marL="342900" lvl="0" indent="-342900">
                        <a:spcAft>
                          <a:spcPts val="0"/>
                        </a:spcAft>
                        <a:buFont typeface="Arial"/>
                        <a:buChar char="•"/>
                        <a:tabLst>
                          <a:tab pos="457200" algn="l"/>
                        </a:tabLst>
                      </a:pPr>
                      <a:r>
                        <a:rPr lang="es-MX" sz="1100" dirty="0">
                          <a:effectLst/>
                        </a:rPr>
                        <a:t>Caminos y Puentes Federales de Ingresos y Servicios Conexos (CAPUFE) </a:t>
                      </a:r>
                    </a:p>
                    <a:p>
                      <a:pPr marL="342900" lvl="0" indent="-342900">
                        <a:spcAft>
                          <a:spcPts val="0"/>
                        </a:spcAft>
                        <a:buFont typeface="Arial"/>
                        <a:buChar char="•"/>
                        <a:tabLst>
                          <a:tab pos="457200" algn="l"/>
                        </a:tabLst>
                      </a:pPr>
                      <a:r>
                        <a:rPr lang="es-MX" sz="1100" dirty="0">
                          <a:effectLst/>
                        </a:rPr>
                        <a:t>Comisión Nacional de Hidrocarburos (CNH)</a:t>
                      </a:r>
                    </a:p>
                    <a:p>
                      <a:pPr marL="342900" lvl="0" indent="-342900">
                        <a:spcAft>
                          <a:spcPts val="0"/>
                        </a:spcAft>
                        <a:buFont typeface="Arial"/>
                        <a:buChar char="•"/>
                        <a:tabLst>
                          <a:tab pos="457200" algn="l"/>
                        </a:tabLst>
                      </a:pPr>
                      <a:r>
                        <a:rPr lang="es-MX" sz="1100" dirty="0">
                          <a:effectLst/>
                        </a:rPr>
                        <a:t>Comisión Reguladora de Energía (CRE)</a:t>
                      </a:r>
                    </a:p>
                    <a:p>
                      <a:pPr marL="342900" lvl="0" indent="-342900">
                        <a:spcAft>
                          <a:spcPts val="0"/>
                        </a:spcAft>
                        <a:buFont typeface="Arial"/>
                        <a:buChar char="•"/>
                        <a:tabLst>
                          <a:tab pos="457200" algn="l"/>
                        </a:tabLst>
                      </a:pPr>
                      <a:r>
                        <a:rPr lang="es-MX" sz="1100" dirty="0">
                          <a:effectLst/>
                        </a:rPr>
                        <a:t>Consejo de la Judicatura Federal (CJF)</a:t>
                      </a:r>
                    </a:p>
                    <a:p>
                      <a:pPr marL="342900" lvl="0" indent="-342900">
                        <a:spcAft>
                          <a:spcPts val="0"/>
                        </a:spcAft>
                        <a:buFont typeface="Arial"/>
                        <a:buChar char="•"/>
                        <a:tabLst>
                          <a:tab pos="457200" algn="l"/>
                        </a:tabLst>
                      </a:pPr>
                      <a:r>
                        <a:rPr lang="es-MX" sz="1100" dirty="0">
                          <a:effectLst/>
                        </a:rPr>
                        <a:t>Grupo Aeroportuario de la Ciudad de México (GACM)</a:t>
                      </a:r>
                    </a:p>
                    <a:p>
                      <a:pPr marL="342900" lvl="0" indent="-342900">
                        <a:spcAft>
                          <a:spcPts val="0"/>
                        </a:spcAft>
                        <a:buFont typeface="Arial"/>
                        <a:buChar char="•"/>
                        <a:tabLst>
                          <a:tab pos="457200" algn="l"/>
                        </a:tabLst>
                      </a:pPr>
                      <a:r>
                        <a:rPr lang="es-MX" sz="1100" dirty="0">
                          <a:effectLst/>
                        </a:rPr>
                        <a:t>Instituto Mexicano de la Propiedad Industrial (IMPI)</a:t>
                      </a:r>
                    </a:p>
                    <a:p>
                      <a:pPr marL="342900" lvl="0" indent="-342900">
                        <a:spcAft>
                          <a:spcPts val="0"/>
                        </a:spcAft>
                        <a:buFont typeface="Arial"/>
                        <a:buChar char="•"/>
                        <a:tabLst>
                          <a:tab pos="457200" algn="l"/>
                        </a:tabLst>
                      </a:pPr>
                      <a:r>
                        <a:rPr lang="es-MX" sz="1100" dirty="0">
                          <a:effectLst/>
                        </a:rPr>
                        <a:t>Instituto Nacional de Investigaciones Nucleares (ININ)</a:t>
                      </a:r>
                    </a:p>
                    <a:p>
                      <a:pPr marL="342900" lvl="0" indent="-342900">
                        <a:spcAft>
                          <a:spcPts val="0"/>
                        </a:spcAft>
                        <a:buFont typeface="Arial"/>
                        <a:buChar char="•"/>
                        <a:tabLst>
                          <a:tab pos="457200" algn="l"/>
                        </a:tabLst>
                      </a:pPr>
                      <a:r>
                        <a:rPr lang="es-MX" sz="1100" dirty="0">
                          <a:effectLst/>
                        </a:rPr>
                        <a:t>Oficina de la Presidencia de la República (PRESIDENCIA)</a:t>
                      </a:r>
                    </a:p>
                    <a:p>
                      <a:pPr marL="342900" lvl="0" indent="-342900">
                        <a:spcAft>
                          <a:spcPts val="0"/>
                        </a:spcAft>
                        <a:buFont typeface="Arial"/>
                        <a:buChar char="•"/>
                        <a:tabLst>
                          <a:tab pos="457200" algn="l"/>
                        </a:tabLst>
                      </a:pPr>
                      <a:r>
                        <a:rPr lang="es-MX" sz="1100" dirty="0">
                          <a:effectLst/>
                        </a:rPr>
                        <a:t>Órgano Administrativo Desconcentrado Prevención y Readaptación Social (OADPRS) </a:t>
                      </a:r>
                    </a:p>
                    <a:p>
                      <a:pPr marL="342900" lvl="0" indent="-342900">
                        <a:spcAft>
                          <a:spcPts val="0"/>
                        </a:spcAft>
                        <a:buFont typeface="Arial"/>
                        <a:buChar char="•"/>
                        <a:tabLst>
                          <a:tab pos="457200" algn="l"/>
                        </a:tabLst>
                      </a:pPr>
                      <a:r>
                        <a:rPr lang="es-MX" sz="1100" dirty="0">
                          <a:effectLst/>
                        </a:rPr>
                        <a:t>Servicio de Administración y Enajenación de Bienes (SAE)</a:t>
                      </a:r>
                    </a:p>
                    <a:p>
                      <a:pPr marL="342900" lvl="0" indent="-342900">
                        <a:spcAft>
                          <a:spcPts val="0"/>
                        </a:spcAft>
                        <a:buFont typeface="Arial"/>
                        <a:buChar char="•"/>
                        <a:tabLst>
                          <a:tab pos="457200" algn="l"/>
                        </a:tabLst>
                      </a:pPr>
                      <a:r>
                        <a:rPr lang="es-MX" sz="1100" dirty="0">
                          <a:effectLst/>
                        </a:rPr>
                        <a:t>Servicio Nacional de Sanidad, Inocuidad y Calidad Agroalimentaria (SENASICA)</a:t>
                      </a:r>
                    </a:p>
                    <a:p>
                      <a:pPr marL="342900" lvl="0" indent="-342900">
                        <a:spcAft>
                          <a:spcPts val="0"/>
                        </a:spcAft>
                        <a:buFont typeface="Arial"/>
                        <a:buChar char="•"/>
                        <a:tabLst>
                          <a:tab pos="457200" algn="l"/>
                        </a:tabLst>
                      </a:pPr>
                      <a:r>
                        <a:rPr lang="es-MX" sz="1100" dirty="0">
                          <a:effectLst/>
                        </a:rPr>
                        <a:t>Telecomunicaciones de México (TELECOMM)</a:t>
                      </a:r>
                    </a:p>
                    <a:p>
                      <a:pPr marL="342900" lvl="0" indent="-342900">
                        <a:spcAft>
                          <a:spcPts val="0"/>
                        </a:spcAft>
                        <a:buFont typeface="Arial"/>
                        <a:buChar char="•"/>
                        <a:tabLst>
                          <a:tab pos="457200" algn="l"/>
                        </a:tabLst>
                      </a:pPr>
                      <a:r>
                        <a:rPr lang="es-MX" sz="1100" dirty="0">
                          <a:effectLst/>
                        </a:rPr>
                        <a:t>Tribunal Electoral del Poder Judicial de la Federación (TEPJF)</a:t>
                      </a:r>
                    </a:p>
                    <a:p>
                      <a:pPr marL="342900" lvl="0" indent="-342900">
                        <a:spcAft>
                          <a:spcPts val="0"/>
                        </a:spcAft>
                        <a:buFont typeface="Arial"/>
                        <a:buChar char="•"/>
                        <a:tabLst>
                          <a:tab pos="457200" algn="l"/>
                        </a:tabLst>
                      </a:pPr>
                      <a:r>
                        <a:rPr lang="es-MX" sz="1100" dirty="0">
                          <a:effectLst/>
                        </a:rPr>
                        <a:t>Tribunal Superior Agrario (TSA)</a:t>
                      </a:r>
                      <a:endParaRPr lang="es-MX" sz="1100" dirty="0">
                        <a:effectLst/>
                        <a:latin typeface="Calibri"/>
                        <a:ea typeface="Calibri"/>
                        <a:cs typeface="Times New Roman"/>
                      </a:endParaRPr>
                    </a:p>
                  </a:txBody>
                  <a:tcPr marL="53558" marR="53558" marT="0" marB="0">
                    <a:noFill/>
                  </a:tcPr>
                </a:tc>
              </a:tr>
            </a:tbl>
          </a:graphicData>
        </a:graphic>
      </p:graphicFrame>
      <p:pic>
        <p:nvPicPr>
          <p:cNvPr id="6" name="Picture 5"/>
          <p:cNvPicPr>
            <a:picLocks noChangeAspect="1"/>
          </p:cNvPicPr>
          <p:nvPr/>
        </p:nvPicPr>
        <p:blipFill>
          <a:blip r:embed="rId2"/>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Picture 2"/>
          <p:cNvPicPr>
            <a:picLocks noChangeAspect="1" noChangeArrowheads="1"/>
          </p:cNvPicPr>
          <p:nvPr/>
        </p:nvPicPr>
        <p:blipFill>
          <a:blip r:embed="rId3"/>
          <a:srcRect/>
          <a:stretch>
            <a:fillRect/>
          </a:stretch>
        </p:blipFill>
        <p:spPr bwMode="auto">
          <a:xfrm>
            <a:off x="3879207" y="1347614"/>
            <a:ext cx="4715519" cy="3119233"/>
          </a:xfrm>
          <a:prstGeom prst="rect">
            <a:avLst/>
          </a:prstGeom>
          <a:noFill/>
          <a:ln>
            <a:noFill/>
          </a:ln>
          <a:effectLst>
            <a:outerShdw blurRad="520700" dist="304800" dir="8400000" sx="96000" sy="96000" algn="tl" rotWithShape="0">
              <a:schemeClr val="tx1">
                <a:alpha val="97000"/>
              </a:schemeClr>
            </a:outerShdw>
          </a:effectLst>
          <a:scene3d>
            <a:camera prst="orthographicFront">
              <a:rot lat="1800000" lon="0" rev="0"/>
            </a:camera>
            <a:lightRig rig="threePt" dir="t"/>
          </a:scene3d>
          <a:sp3d>
            <a:bevelT w="0" h="82550" prst="artDeco"/>
            <a:bevelB w="63500"/>
          </a:sp3d>
        </p:spPr>
      </p:pic>
      <p:sp>
        <p:nvSpPr>
          <p:cNvPr id="4" name="3 Rectángulo"/>
          <p:cNvSpPr/>
          <p:nvPr/>
        </p:nvSpPr>
        <p:spPr>
          <a:xfrm>
            <a:off x="107504" y="1047750"/>
            <a:ext cx="8487222" cy="400110"/>
          </a:xfrm>
          <a:prstGeom prst="rect">
            <a:avLst/>
          </a:prstGeom>
        </p:spPr>
        <p:txBody>
          <a:bodyPr>
            <a:spAutoFit/>
          </a:bodyPr>
          <a:lstStyle/>
          <a:p>
            <a:pPr algn="ctr" fontAlgn="auto">
              <a:spcBef>
                <a:spcPts val="0"/>
              </a:spcBef>
              <a:spcAft>
                <a:spcPts val="0"/>
              </a:spcAft>
              <a:tabLst>
                <a:tab pos="85725" algn="l"/>
              </a:tabLst>
              <a:defRPr/>
            </a:pPr>
            <a:r>
              <a:rPr lang="es-MX" sz="2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Despliegue de Integrantes</a:t>
            </a:r>
          </a:p>
        </p:txBody>
      </p:sp>
      <p:sp>
        <p:nvSpPr>
          <p:cNvPr id="50" name="49 Rectángulo"/>
          <p:cNvSpPr/>
          <p:nvPr/>
        </p:nvSpPr>
        <p:spPr>
          <a:xfrm>
            <a:off x="219075" y="4700588"/>
            <a:ext cx="6624638" cy="261937"/>
          </a:xfrm>
          <a:prstGeom prst="rect">
            <a:avLst/>
          </a:prstGeom>
        </p:spPr>
        <p:txBody>
          <a:bodyPr>
            <a:spAutoFit/>
          </a:bodyPr>
          <a:lstStyle/>
          <a:p>
            <a:pPr fontAlgn="auto">
              <a:spcBef>
                <a:spcPts val="0"/>
              </a:spcBef>
              <a:spcAft>
                <a:spcPts val="0"/>
              </a:spcAft>
              <a:defRPr/>
            </a:pPr>
            <a:r>
              <a:rPr lang="es-MX" sz="1050" b="1" dirty="0">
                <a:latin typeface="+mn-lt"/>
                <a:cs typeface="+mn-cs"/>
              </a:rPr>
              <a:t>* Fuente: Dirección de Planes, Programas y Gestión de la Operación </a:t>
            </a:r>
            <a:r>
              <a:rPr lang="es-MX" sz="1050" b="1" dirty="0" smtClean="0">
                <a:latin typeface="+mn-lt"/>
                <a:cs typeface="+mn-cs"/>
              </a:rPr>
              <a:t>a 08/06/2016.</a:t>
            </a:r>
            <a:endParaRPr lang="es-MX" sz="1050" b="1" dirty="0">
              <a:latin typeface="+mn-lt"/>
              <a:cs typeface="+mn-cs"/>
            </a:endParaRPr>
          </a:p>
        </p:txBody>
      </p:sp>
      <p:graphicFrame>
        <p:nvGraphicFramePr>
          <p:cNvPr id="3" name="2 Tabla"/>
          <p:cNvGraphicFramePr>
            <a:graphicFrameLocks noGrp="1"/>
          </p:cNvGraphicFramePr>
          <p:nvPr>
            <p:extLst>
              <p:ext uri="{D42A27DB-BD31-4B8C-83A1-F6EECF244321}">
                <p14:modId xmlns:p14="http://schemas.microsoft.com/office/powerpoint/2010/main" val="3968978592"/>
              </p:ext>
            </p:extLst>
          </p:nvPr>
        </p:nvGraphicFramePr>
        <p:xfrm>
          <a:off x="219075" y="2864203"/>
          <a:ext cx="4132263" cy="1584175"/>
        </p:xfrm>
        <a:graphic>
          <a:graphicData uri="http://schemas.openxmlformats.org/drawingml/2006/table">
            <a:tbl>
              <a:tblPr firstRow="1" firstCol="1" bandRow="1">
                <a:tableStyleId>{EB9631B5-78F2-41C9-869B-9F39066F8104}</a:tableStyleId>
              </a:tblPr>
              <a:tblGrid>
                <a:gridCol w="1831399"/>
                <a:gridCol w="2300864"/>
              </a:tblGrid>
              <a:tr h="385536">
                <a:tc>
                  <a:txBody>
                    <a:bodyPr/>
                    <a:lstStyle/>
                    <a:p>
                      <a:pPr algn="ctr">
                        <a:lnSpc>
                          <a:spcPct val="115000"/>
                        </a:lnSpc>
                        <a:spcAft>
                          <a:spcPts val="0"/>
                        </a:spcAft>
                      </a:pPr>
                      <a:r>
                        <a:rPr lang="es-MX" sz="1100" dirty="0">
                          <a:solidFill>
                            <a:schemeClr val="tx1"/>
                          </a:solidFill>
                          <a:effectLst/>
                        </a:rPr>
                        <a:t>REGIONES DE DESPLIEGUE OPERATIVO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a:solidFill>
                            <a:schemeClr val="tx1"/>
                          </a:solidFill>
                          <a:effectLst/>
                        </a:rPr>
                        <a:t>PERSONAL DESPLEGADO EN SERVICIOS</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NORTE</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mn-lt"/>
                          <a:ea typeface="+mn-ea"/>
                          <a:cs typeface="+mn-cs"/>
                        </a:rPr>
                        <a:t>331</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NOROESTE PACÍFICO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mn-lt"/>
                          <a:ea typeface="+mn-ea"/>
                          <a:cs typeface="+mn-cs"/>
                        </a:rPr>
                        <a:t>667</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SUR</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mn-lt"/>
                          <a:ea typeface="+mn-ea"/>
                          <a:cs typeface="+mn-cs"/>
                        </a:rPr>
                        <a:t>783</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a:solidFill>
                            <a:schemeClr val="tx1"/>
                          </a:solidFill>
                          <a:effectLst/>
                        </a:rPr>
                        <a:t>CENTRO</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mn-lt"/>
                          <a:ea typeface="+mn-ea"/>
                          <a:cs typeface="+mn-cs"/>
                        </a:rPr>
                        <a:t>1196</a:t>
                      </a:r>
                      <a:endParaRPr lang="es-MX" sz="1100" dirty="0">
                        <a:solidFill>
                          <a:schemeClr val="tx1"/>
                        </a:solidFill>
                        <a:effectLst/>
                        <a:latin typeface="Calibri"/>
                        <a:ea typeface="Calibri"/>
                        <a:cs typeface="Times New Roman"/>
                      </a:endParaRPr>
                    </a:p>
                  </a:txBody>
                  <a:tcPr marL="68584" marR="68584" marT="0" marB="0">
                    <a:noFill/>
                  </a:tcPr>
                </a:tc>
              </a:tr>
              <a:tr h="192768">
                <a:tc>
                  <a:txBody>
                    <a:bodyPr/>
                    <a:lstStyle/>
                    <a:p>
                      <a:pPr algn="ctr">
                        <a:lnSpc>
                          <a:spcPct val="115000"/>
                        </a:lnSpc>
                        <a:spcAft>
                          <a:spcPts val="0"/>
                        </a:spcAft>
                      </a:pPr>
                      <a:r>
                        <a:rPr lang="es-MX" sz="1100" dirty="0" smtClean="0">
                          <a:solidFill>
                            <a:schemeClr val="tx1"/>
                          </a:solidFill>
                          <a:effectLst/>
                        </a:rPr>
                        <a:t>ESCOLTAS</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Calibri"/>
                          <a:ea typeface="Calibri"/>
                          <a:cs typeface="Times New Roman"/>
                        </a:rPr>
                        <a:t>315</a:t>
                      </a:r>
                      <a:endParaRPr lang="es-MX" sz="1100" dirty="0">
                        <a:solidFill>
                          <a:schemeClr val="tx1"/>
                        </a:solidFill>
                        <a:effectLst/>
                        <a:latin typeface="Calibri"/>
                        <a:ea typeface="Calibri"/>
                        <a:cs typeface="Times New Roman"/>
                      </a:endParaRPr>
                    </a:p>
                  </a:txBody>
                  <a:tcPr marL="68584" marR="68584" marT="0" marB="0">
                    <a:noFill/>
                  </a:tcPr>
                </a:tc>
              </a:tr>
              <a:tr h="23467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1100" dirty="0" smtClean="0">
                          <a:solidFill>
                            <a:schemeClr val="tx1"/>
                          </a:solidFill>
                          <a:effectLst/>
                        </a:rPr>
                        <a:t>TOTAL</a:t>
                      </a:r>
                      <a:endParaRPr lang="es-MX" sz="1100" dirty="0">
                        <a:solidFill>
                          <a:schemeClr val="tx1"/>
                        </a:solidFill>
                        <a:effectLst/>
                        <a:latin typeface="Calibri"/>
                        <a:ea typeface="Calibri"/>
                        <a:cs typeface="Times New Roman"/>
                      </a:endParaRPr>
                    </a:p>
                  </a:txBody>
                  <a:tcPr marL="68584" marR="68584" marT="0" marB="0">
                    <a:noFill/>
                  </a:tcPr>
                </a:tc>
                <a:tc>
                  <a:txBody>
                    <a:bodyPr/>
                    <a:lstStyle/>
                    <a:p>
                      <a:pPr algn="ctr">
                        <a:lnSpc>
                          <a:spcPct val="115000"/>
                        </a:lnSpc>
                        <a:spcAft>
                          <a:spcPts val="0"/>
                        </a:spcAft>
                      </a:pPr>
                      <a:r>
                        <a:rPr lang="es-MX" sz="1100" dirty="0" smtClean="0">
                          <a:solidFill>
                            <a:schemeClr val="tx1"/>
                          </a:solidFill>
                          <a:effectLst/>
                          <a:latin typeface="Calibri"/>
                          <a:ea typeface="Calibri"/>
                          <a:cs typeface="Times New Roman"/>
                        </a:rPr>
                        <a:t>3292</a:t>
                      </a:r>
                      <a:endParaRPr lang="es-MX" sz="1100" dirty="0">
                        <a:solidFill>
                          <a:schemeClr val="tx1"/>
                        </a:solidFill>
                        <a:effectLst/>
                        <a:latin typeface="Calibri"/>
                        <a:ea typeface="Calibri"/>
                        <a:cs typeface="Times New Roman"/>
                      </a:endParaRPr>
                    </a:p>
                  </a:txBody>
                  <a:tcPr marL="68584" marR="68584" marT="0" marB="0">
                    <a:noFill/>
                  </a:tcPr>
                </a:tc>
              </a:tr>
            </a:tbl>
          </a:graphicData>
        </a:graphic>
      </p:graphicFrame>
      <p:pic>
        <p:nvPicPr>
          <p:cNvPr id="8" name="Picture 7"/>
          <p:cNvPicPr>
            <a:picLocks noChangeAspect="1"/>
          </p:cNvPicPr>
          <p:nvPr/>
        </p:nvPicPr>
        <p:blipFill>
          <a:blip r:embed="rId4"/>
          <a:stretch>
            <a:fillRect/>
          </a:stretch>
        </p:blipFill>
        <p:spPr>
          <a:xfrm>
            <a:off x="12700" y="-28643"/>
            <a:ext cx="9131300" cy="977900"/>
          </a:xfrm>
          <a:prstGeom prst="rect">
            <a:avLst/>
          </a:prstGeom>
        </p:spPr>
      </p:pic>
    </p:spTree>
  </p:cSld>
  <p:clrMapOvr>
    <a:overrideClrMapping bg1="lt1" tx1="dk1" bg2="lt2" tx2="dk2" accent1="accent1" accent2="accent2" accent3="accent3" accent4="accent4" accent5="accent5" accent6="accent6" hlink="hlink" folHlink="folHlink"/>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blip>
          <a:srcRect/>
          <a:stretch>
            <a:fillRect/>
          </a:stretch>
        </p:blipFill>
        <p:spPr bwMode="auto">
          <a:xfrm>
            <a:off x="2975675" y="2300786"/>
            <a:ext cx="2484625" cy="499564"/>
          </a:xfrm>
          <a:prstGeom prst="rect">
            <a:avLst/>
          </a:prstGeom>
          <a:blipFill dpi="0" rotWithShape="1">
            <a:blip r:embed="rId3" cstate="print"/>
            <a:srcRect/>
            <a:tile tx="0" ty="0" sx="100000" sy="100000" flip="none" algn="tl"/>
          </a:blipFill>
          <a:ln>
            <a:noFill/>
          </a:ln>
          <a:effectLst>
            <a:glow rad="127000">
              <a:schemeClr val="accent1">
                <a:alpha val="0"/>
              </a:schemeClr>
            </a:glow>
            <a:outerShdw dist="35921" dir="2700000" algn="ctr" rotWithShape="0">
              <a:schemeClr val="bg2"/>
            </a:outerShdw>
            <a:reflection stA="0" endPos="65000" dist="50800" dir="5400000" sy="-100000" algn="bl" rotWithShape="0"/>
          </a:effectLst>
          <a:extLst/>
        </p:spPr>
      </p:pic>
      <p:sp>
        <p:nvSpPr>
          <p:cNvPr id="16389" name="3 CuadroTexto"/>
          <p:cNvSpPr txBox="1">
            <a:spLocks noChangeArrowheads="1"/>
          </p:cNvSpPr>
          <p:nvPr/>
        </p:nvSpPr>
        <p:spPr bwMode="auto">
          <a:xfrm>
            <a:off x="636588" y="962620"/>
            <a:ext cx="782161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sz="18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Tarifas</a:t>
            </a:r>
          </a:p>
          <a:p>
            <a:pPr algn="ctr" eaLnBrk="1" hangingPunct="1">
              <a:spcBef>
                <a:spcPct val="0"/>
              </a:spcBef>
              <a:buClrTx/>
              <a:buFontTx/>
              <a:buNone/>
            </a:pPr>
            <a:r>
              <a:rPr lang="es-MX" altLang="es-MX" sz="1200" b="1" dirty="0">
                <a:solidFill>
                  <a:srgbClr val="001E51"/>
                </a:solidFill>
                <a:latin typeface="Arial" pitchFamily="34" charset="0"/>
                <a:ea typeface="Arial Unicode MS" pitchFamily="34" charset="-128"/>
                <a:cs typeface="Arial Unicode MS" pitchFamily="34" charset="-128"/>
              </a:rPr>
              <a:t>Tarifas autorizadas por la Secretaría de Hacienda y Crédito Público por el pago de servicios de protección, custodia, vigilancia y seguridad de bienes, instalaciones y personas, así como por el servicio de análisis de riesgo, a órganos del Estado y a unidades del sector privado.</a:t>
            </a:r>
          </a:p>
        </p:txBody>
      </p:sp>
      <p:sp>
        <p:nvSpPr>
          <p:cNvPr id="16390" name="5 CuadroTexto"/>
          <p:cNvSpPr txBox="1">
            <a:spLocks noChangeArrowheads="1"/>
          </p:cNvSpPr>
          <p:nvPr/>
        </p:nvSpPr>
        <p:spPr bwMode="auto">
          <a:xfrm>
            <a:off x="487362" y="1881485"/>
            <a:ext cx="78946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200" dirty="0">
                <a:latin typeface="Arial" pitchFamily="34" charset="0"/>
              </a:rPr>
              <a:t>Las tarifas autorizadas por la SHCP para el pago de los servicios, fueron publicadas en el Diario Oficial de la Federación </a:t>
            </a:r>
            <a:r>
              <a:rPr lang="es-MX" altLang="es-MX" sz="1200" dirty="0" smtClean="0">
                <a:latin typeface="Arial" pitchFamily="34" charset="0"/>
              </a:rPr>
              <a:t>09 de junio 2016, </a:t>
            </a:r>
            <a:r>
              <a:rPr lang="es-MX" altLang="es-MX" sz="1200" dirty="0">
                <a:latin typeface="Arial" pitchFamily="34" charset="0"/>
              </a:rPr>
              <a:t>las cuales se estimarán conforme a la siguiente fórmula:</a:t>
            </a:r>
          </a:p>
        </p:txBody>
      </p:sp>
      <p:sp>
        <p:nvSpPr>
          <p:cNvPr id="7" name="6 CuadroTexto"/>
          <p:cNvSpPr txBox="1"/>
          <p:nvPr/>
        </p:nvSpPr>
        <p:spPr>
          <a:xfrm>
            <a:off x="609600" y="2444750"/>
            <a:ext cx="7620000" cy="2108200"/>
          </a:xfrm>
          <a:prstGeom prst="rect">
            <a:avLst/>
          </a:prstGeom>
          <a:noFill/>
        </p:spPr>
        <p:txBody>
          <a:bodyPr>
            <a:spAutoFit/>
          </a:bodyPr>
          <a:lstStyle/>
          <a:p>
            <a:pPr algn="just" fontAlgn="auto">
              <a:spcBef>
                <a:spcPts val="0"/>
              </a:spcBef>
              <a:spcAft>
                <a:spcPts val="0"/>
              </a:spcAft>
              <a:defRPr/>
            </a:pPr>
            <a:r>
              <a:rPr lang="es-MX" sz="1200" b="1" dirty="0">
                <a:latin typeface="Arial"/>
                <a:cs typeface="Arial"/>
              </a:rPr>
              <a:t>Donde</a:t>
            </a:r>
            <a:r>
              <a:rPr lang="es-MX" sz="1200" b="1" dirty="0">
                <a:solidFill>
                  <a:srgbClr val="747377"/>
                </a:solidFill>
                <a:latin typeface="Arial"/>
                <a:cs typeface="Arial"/>
              </a:rPr>
              <a:t>:</a:t>
            </a:r>
          </a:p>
          <a:p>
            <a:pPr algn="just" fontAlgn="auto">
              <a:spcBef>
                <a:spcPts val="0"/>
              </a:spcBef>
              <a:spcAft>
                <a:spcPts val="0"/>
              </a:spcAft>
              <a:defRPr/>
            </a:pPr>
            <a:endParaRPr lang="es-MX" sz="1100" b="1" dirty="0">
              <a:solidFill>
                <a:srgbClr val="747377"/>
              </a:solidFill>
              <a:latin typeface="Arial"/>
              <a:cs typeface="Arial"/>
            </a:endParaRPr>
          </a:p>
          <a:p>
            <a:pPr algn="just" fontAlgn="auto">
              <a:spcBef>
                <a:spcPts val="0"/>
              </a:spcBef>
              <a:spcAft>
                <a:spcPts val="0"/>
              </a:spcAft>
              <a:defRPr/>
            </a:pPr>
            <a:r>
              <a:rPr lang="es-MX" b="1" i="1" dirty="0">
                <a:latin typeface="Arial"/>
                <a:cs typeface="Arial"/>
              </a:rPr>
              <a:t>T</a:t>
            </a:r>
            <a:r>
              <a:rPr lang="es-MX" sz="2000" b="1" i="1" baseline="-25000" dirty="0">
                <a:latin typeface="Arial"/>
                <a:cs typeface="Arial"/>
              </a:rPr>
              <a:t>i</a:t>
            </a:r>
            <a:r>
              <a:rPr lang="es-MX" sz="1600" dirty="0">
                <a:latin typeface="Arial"/>
                <a:cs typeface="Arial"/>
              </a:rPr>
              <a:t> 	</a:t>
            </a:r>
            <a:r>
              <a:rPr lang="es-MX" sz="1200" dirty="0">
                <a:latin typeface="Arial"/>
                <a:cs typeface="Arial"/>
              </a:rPr>
              <a:t>Es el costo diario por elemento, compuesto por:</a:t>
            </a:r>
          </a:p>
          <a:p>
            <a:pPr algn="just" fontAlgn="auto">
              <a:spcBef>
                <a:spcPts val="0"/>
              </a:spcBef>
              <a:spcAft>
                <a:spcPts val="0"/>
              </a:spcAft>
              <a:defRPr/>
            </a:pPr>
            <a:endParaRPr lang="es-MX" sz="200" dirty="0">
              <a:latin typeface="Arial"/>
              <a:cs typeface="Arial"/>
            </a:endParaRPr>
          </a:p>
          <a:p>
            <a:pPr algn="just" fontAlgn="auto">
              <a:spcBef>
                <a:spcPts val="0"/>
              </a:spcBef>
              <a:spcAft>
                <a:spcPts val="0"/>
              </a:spcAft>
              <a:defRPr/>
            </a:pPr>
            <a:r>
              <a:rPr lang="es-MX" sz="1600" b="1" i="1" dirty="0" err="1">
                <a:latin typeface="Arial"/>
                <a:cs typeface="Arial"/>
              </a:rPr>
              <a:t>CF</a:t>
            </a:r>
            <a:r>
              <a:rPr lang="es-MX" sz="2400" b="1" i="1" baseline="-25000" dirty="0" err="1">
                <a:latin typeface="Arial"/>
                <a:cs typeface="Arial"/>
              </a:rPr>
              <a:t>i</a:t>
            </a:r>
            <a:r>
              <a:rPr lang="es-MX" sz="1100" dirty="0">
                <a:latin typeface="Arial"/>
                <a:cs typeface="Arial"/>
              </a:rPr>
              <a:t> </a:t>
            </a:r>
            <a:r>
              <a:rPr lang="es-MX" sz="1200" dirty="0">
                <a:latin typeface="Arial"/>
                <a:cs typeface="Arial"/>
              </a:rPr>
              <a:t>= 	Cuota fija diaria por elemento según su grado y tipo de servicio prestado.</a:t>
            </a:r>
          </a:p>
          <a:p>
            <a:pPr algn="just" fontAlgn="auto">
              <a:spcBef>
                <a:spcPts val="0"/>
              </a:spcBef>
              <a:spcAft>
                <a:spcPts val="0"/>
              </a:spcAft>
              <a:defRPr/>
            </a:pPr>
            <a:r>
              <a:rPr lang="es-MX" sz="1600" b="1" i="1" dirty="0">
                <a:latin typeface="Arial"/>
                <a:cs typeface="Arial"/>
              </a:rPr>
              <a:t>D</a:t>
            </a:r>
            <a:r>
              <a:rPr lang="es-MX" sz="2000" b="1" i="1" baseline="-25000" dirty="0">
                <a:latin typeface="Arial"/>
                <a:cs typeface="Arial"/>
              </a:rPr>
              <a:t>j</a:t>
            </a:r>
            <a:r>
              <a:rPr lang="es-MX" sz="1200" dirty="0">
                <a:latin typeface="Arial"/>
                <a:cs typeface="Arial"/>
              </a:rPr>
              <a:t> = 	Cuota variable diaria, dependiendo del lugar de operación del elemento.</a:t>
            </a:r>
          </a:p>
          <a:p>
            <a:pPr algn="just" fontAlgn="auto">
              <a:spcBef>
                <a:spcPts val="0"/>
              </a:spcBef>
              <a:spcAft>
                <a:spcPts val="0"/>
              </a:spcAft>
              <a:defRPr/>
            </a:pPr>
            <a:r>
              <a:rPr lang="es-MX" sz="1600" b="1" i="1" dirty="0" err="1">
                <a:latin typeface="Arial"/>
                <a:cs typeface="Arial"/>
              </a:rPr>
              <a:t>Ra</a:t>
            </a:r>
            <a:r>
              <a:rPr lang="es-MX" sz="2000" b="1" i="1" baseline="-25000" dirty="0" err="1">
                <a:latin typeface="Arial"/>
                <a:cs typeface="Arial"/>
              </a:rPr>
              <a:t>k</a:t>
            </a:r>
            <a:r>
              <a:rPr lang="es-MX" sz="1100" dirty="0">
                <a:latin typeface="Arial"/>
                <a:cs typeface="Arial"/>
              </a:rPr>
              <a:t> </a:t>
            </a:r>
            <a:r>
              <a:rPr lang="es-MX" sz="1200" dirty="0">
                <a:latin typeface="Arial"/>
                <a:cs typeface="Arial"/>
              </a:rPr>
              <a:t>= 	Factor de riesgo, en atención a la actividad que se realice en las instalaciones que 	serán custodiadas.</a:t>
            </a:r>
          </a:p>
          <a:p>
            <a:pPr marL="898525" indent="-898525" algn="just" fontAlgn="auto">
              <a:spcBef>
                <a:spcPts val="0"/>
              </a:spcBef>
              <a:spcAft>
                <a:spcPts val="0"/>
              </a:spcAft>
              <a:defRPr/>
            </a:pPr>
            <a:r>
              <a:rPr lang="es-MX" sz="1600" b="1" i="1" dirty="0" err="1">
                <a:latin typeface="Arial"/>
                <a:cs typeface="Arial"/>
              </a:rPr>
              <a:t>RM</a:t>
            </a:r>
            <a:r>
              <a:rPr lang="es-MX" sz="2000" b="1" i="1" baseline="-25000" dirty="0" err="1">
                <a:latin typeface="Arial"/>
                <a:cs typeface="Arial"/>
              </a:rPr>
              <a:t>l</a:t>
            </a:r>
            <a:r>
              <a:rPr lang="es-MX" sz="1200" dirty="0">
                <a:latin typeface="Arial"/>
                <a:cs typeface="Arial"/>
              </a:rPr>
              <a:t> = 	Factor de riesgo, depende del ambiente de violencia en el municipio donde será 	desplegado el               elemento.</a:t>
            </a:r>
          </a:p>
        </p:txBody>
      </p:sp>
      <p:sp>
        <p:nvSpPr>
          <p:cNvPr id="16392" name="8 CuadroTexto">
            <a:hlinkClick r:id="rId4" action="ppaction://hlinkpres?slideindex=1&amp;slidetitle="/>
          </p:cNvPr>
          <p:cNvSpPr txBox="1">
            <a:spLocks noChangeArrowheads="1"/>
          </p:cNvSpPr>
          <p:nvPr/>
        </p:nvSpPr>
        <p:spPr bwMode="auto">
          <a:xfrm>
            <a:off x="2051050" y="4721939"/>
            <a:ext cx="48252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000" b="1" dirty="0">
                <a:solidFill>
                  <a:srgbClr val="0061FE"/>
                </a:solidFill>
                <a:latin typeface="Arial" pitchFamily="34" charset="0"/>
                <a:hlinkClick r:id="rId5"/>
              </a:rPr>
              <a:t>http://</a:t>
            </a:r>
            <a:r>
              <a:rPr lang="es-MX" altLang="es-MX" sz="1000" b="1" dirty="0" smtClean="0">
                <a:solidFill>
                  <a:srgbClr val="0061FE"/>
                </a:solidFill>
                <a:latin typeface="Arial" pitchFamily="34" charset="0"/>
                <a:hlinkClick r:id="rId5"/>
              </a:rPr>
              <a:t>www.dof.gob.mx/nota_detalle.php?codigo=5436729&amp;fecha=11/05/2016</a:t>
            </a:r>
            <a:endParaRPr lang="es-MX" altLang="es-MX" sz="1000" b="1" dirty="0" smtClean="0">
              <a:solidFill>
                <a:srgbClr val="0061FE"/>
              </a:solidFill>
              <a:latin typeface="Arial" pitchFamily="34" charset="0"/>
            </a:endParaRPr>
          </a:p>
          <a:p>
            <a:pPr eaLnBrk="1" hangingPunct="1">
              <a:spcBef>
                <a:spcPct val="0"/>
              </a:spcBef>
              <a:buClrTx/>
              <a:buFontTx/>
              <a:buNone/>
            </a:pPr>
            <a:endParaRPr lang="es-MX" altLang="es-MX" sz="1000" b="1" dirty="0">
              <a:solidFill>
                <a:srgbClr val="0061FE"/>
              </a:solidFill>
              <a:latin typeface="Arial" pitchFamily="34" charset="0"/>
            </a:endParaRPr>
          </a:p>
        </p:txBody>
      </p:sp>
      <p:sp>
        <p:nvSpPr>
          <p:cNvPr id="16393" name="9 CuadroTexto"/>
          <p:cNvSpPr txBox="1">
            <a:spLocks noChangeArrowheads="1"/>
          </p:cNvSpPr>
          <p:nvPr/>
        </p:nvSpPr>
        <p:spPr bwMode="auto">
          <a:xfrm>
            <a:off x="422275" y="4691063"/>
            <a:ext cx="180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400">
                <a:latin typeface="Arial" pitchFamily="34" charset="0"/>
              </a:rPr>
              <a:t>Consultar factores:</a:t>
            </a:r>
          </a:p>
        </p:txBody>
      </p:sp>
      <p:pic>
        <p:nvPicPr>
          <p:cNvPr id="9" name="Picture 8"/>
          <p:cNvPicPr>
            <a:picLocks noChangeAspect="1"/>
          </p:cNvPicPr>
          <p:nvPr/>
        </p:nvPicPr>
        <p:blipFill>
          <a:blip r:embed="rId6"/>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a:spLocks noChangeArrowheads="1"/>
          </p:cNvSpPr>
          <p:nvPr/>
        </p:nvSpPr>
        <p:spPr bwMode="auto">
          <a:xfrm>
            <a:off x="612775" y="1762363"/>
            <a:ext cx="403225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400" b="1" dirty="0">
                <a:solidFill>
                  <a:schemeClr val="tx1">
                    <a:lumMod val="85000"/>
                    <a:lumOff val="15000"/>
                  </a:schemeClr>
                </a:solidFill>
                <a:latin typeface="Soberana Sans Black"/>
              </a:rPr>
              <a:t>El Servicio de Protección Federal es un órgano administrativo desconcentrado de la Secretaría de Gobernación, adscrito al Comisionado Nacional de Seguridad, que tiene a su cargo la prestación de servicios de protección, custodia, vigilancia y seguridad de personas, bienes e instalaciones a las dependencias y entidades de la Administración Pública Federal, así como a los órganos de carácter federal de los Poderes Legislativo y Judicial, organismos constitucionalmente autónomos y demás instituciones públicas que así lo soliciten. 	</a:t>
            </a:r>
          </a:p>
        </p:txBody>
      </p:sp>
      <p:sp>
        <p:nvSpPr>
          <p:cNvPr id="16" name="15 Rectángulo"/>
          <p:cNvSpPr/>
          <p:nvPr/>
        </p:nvSpPr>
        <p:spPr>
          <a:xfrm>
            <a:off x="9" y="1134130"/>
            <a:ext cx="9143991" cy="523220"/>
          </a:xfrm>
          <a:prstGeom prst="rect">
            <a:avLst/>
          </a:prstGeom>
        </p:spPr>
        <p:txBody>
          <a:bodyPr wrap="square">
            <a:spAutoFit/>
          </a:bodyPr>
          <a:lstStyle/>
          <a:p>
            <a:pPr algn="ctr" fontAlgn="auto">
              <a:spcBef>
                <a:spcPts val="0"/>
              </a:spcBef>
              <a:spcAft>
                <a:spcPts val="0"/>
              </a:spcAft>
              <a:tabLst>
                <a:tab pos="85725" algn="l"/>
              </a:tabLst>
              <a:defRPr/>
            </a:pPr>
            <a:r>
              <a:rPr lang="es-MX" sz="2800" b="1" dirty="0">
                <a:ln w="1905"/>
                <a:solidFill>
                  <a:srgbClr val="002E6D"/>
                </a:solidFill>
                <a:effectLst>
                  <a:innerShdw blurRad="69850" dist="43180" dir="5400000">
                    <a:srgbClr val="000000">
                      <a:alpha val="65000"/>
                    </a:srgbClr>
                  </a:innerShdw>
                </a:effectLst>
                <a:latin typeface="Soberana Sans Black"/>
                <a:cs typeface="Arial"/>
              </a:rPr>
              <a:t>¿</a:t>
            </a:r>
            <a:r>
              <a:rPr lang="es-MX" sz="24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Qué es el Servicio de Protección Federal</a:t>
            </a:r>
            <a:r>
              <a:rPr lang="es-MX" sz="2800" b="1" dirty="0">
                <a:ln w="1905"/>
                <a:solidFill>
                  <a:srgbClr val="002E6D"/>
                </a:solidFill>
                <a:effectLst>
                  <a:innerShdw blurRad="69850" dist="43180" dir="5400000">
                    <a:srgbClr val="000000">
                      <a:alpha val="65000"/>
                    </a:srgbClr>
                  </a:innerShdw>
                </a:effectLst>
                <a:latin typeface="Soberana Sans Black"/>
                <a:cs typeface="Arial"/>
              </a:rPr>
              <a:t>?</a:t>
            </a:r>
          </a:p>
        </p:txBody>
      </p:sp>
      <p:sp>
        <p:nvSpPr>
          <p:cNvPr id="3079" name="2 Rectángulo"/>
          <p:cNvSpPr>
            <a:spLocks noChangeArrowheads="1"/>
          </p:cNvSpPr>
          <p:nvPr/>
        </p:nvSpPr>
        <p:spPr bwMode="auto">
          <a:xfrm>
            <a:off x="4716462" y="1779826"/>
            <a:ext cx="3741738" cy="310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400" b="1" dirty="0">
                <a:solidFill>
                  <a:schemeClr val="tx1">
                    <a:lumMod val="85000"/>
                    <a:lumOff val="15000"/>
                  </a:schemeClr>
                </a:solidFill>
                <a:latin typeface="Soberana Sans Black"/>
              </a:rPr>
              <a:t>También podrá participar en la ejecución de las acciones para el resguardo de instalaciones estratégicas y prestar servicios a personas físicas o morales cuando se requiera preservar la seguridad de bienes nacionales, de actividades concesionadas o permisionadas por el Estado, u otras que por su condición, relevancia o trascendencia de sus actividades, contribuyan al desarrollo nacional, así como a representaciones de gobiernos extranjeros en territorio nacional. 	</a:t>
            </a:r>
          </a:p>
        </p:txBody>
      </p:sp>
      <p:pic>
        <p:nvPicPr>
          <p:cNvPr id="6" name="Picture 5"/>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ppt_x"/>
                                          </p:val>
                                        </p:tav>
                                        <p:tav tm="100000">
                                          <p:val>
                                            <p:strVal val="#ppt_x"/>
                                          </p:val>
                                        </p:tav>
                                      </p:tavLst>
                                    </p:anim>
                                    <p:anim calcmode="lin" valueType="num">
                                      <p:cBhvr additive="base">
                                        <p:cTn id="8" dur="20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9"/>
                                        </p:tgtEl>
                                        <p:attrNameLst>
                                          <p:attrName>style.visibility</p:attrName>
                                        </p:attrNameLst>
                                      </p:cBhvr>
                                      <p:to>
                                        <p:strVal val="visible"/>
                                      </p:to>
                                    </p:set>
                                    <p:anim calcmode="lin" valueType="num">
                                      <p:cBhvr additive="base">
                                        <p:cTn id="11" dur="3000" fill="hold"/>
                                        <p:tgtEl>
                                          <p:spTgt spid="3079"/>
                                        </p:tgtEl>
                                        <p:attrNameLst>
                                          <p:attrName>ppt_x</p:attrName>
                                        </p:attrNameLst>
                                      </p:cBhvr>
                                      <p:tavLst>
                                        <p:tav tm="0">
                                          <p:val>
                                            <p:strVal val="#ppt_x"/>
                                          </p:val>
                                        </p:tav>
                                        <p:tav tm="100000">
                                          <p:val>
                                            <p:strVal val="#ppt_x"/>
                                          </p:val>
                                        </p:tav>
                                      </p:tavLst>
                                    </p:anim>
                                    <p:anim calcmode="lin" valueType="num">
                                      <p:cBhvr additive="base">
                                        <p:cTn id="12" dur="3000" fill="hold"/>
                                        <p:tgtEl>
                                          <p:spTgt spid="30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0 CuadroTexto"/>
          <p:cNvSpPr txBox="1">
            <a:spLocks noChangeArrowheads="1"/>
          </p:cNvSpPr>
          <p:nvPr/>
        </p:nvSpPr>
        <p:spPr bwMode="auto">
          <a:xfrm>
            <a:off x="395288" y="1295400"/>
            <a:ext cx="8208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endParaRPr lang="es-MX" altLang="es-MX" sz="1400">
              <a:ea typeface="Arial Unicode MS" pitchFamily="34" charset="-128"/>
              <a:cs typeface="Arial Unicode MS" pitchFamily="34" charset="-128"/>
            </a:endParaRPr>
          </a:p>
        </p:txBody>
      </p:sp>
      <p:sp>
        <p:nvSpPr>
          <p:cNvPr id="16" name="15 Rectángulo"/>
          <p:cNvSpPr/>
          <p:nvPr/>
        </p:nvSpPr>
        <p:spPr>
          <a:xfrm>
            <a:off x="10360" y="1134130"/>
            <a:ext cx="8461535" cy="523220"/>
          </a:xfrm>
          <a:prstGeom prst="rect">
            <a:avLst/>
          </a:prstGeom>
        </p:spPr>
        <p:txBody>
          <a:bodyPr>
            <a:spAutoFit/>
          </a:bodyPr>
          <a:lstStyle/>
          <a:p>
            <a:pPr algn="ctr" fontAlgn="auto">
              <a:spcBef>
                <a:spcPts val="0"/>
              </a:spcBef>
              <a:spcAft>
                <a:spcPts val="0"/>
              </a:spcAft>
              <a:tabLst>
                <a:tab pos="85725" algn="l"/>
              </a:tabLst>
              <a:defRPr/>
            </a:pPr>
            <a:r>
              <a:rPr lang="es-MX" sz="2800" b="1" dirty="0">
                <a:ln w="1905"/>
                <a:solidFill>
                  <a:srgbClr val="002E6D"/>
                </a:solidFill>
                <a:effectLst>
                  <a:innerShdw blurRad="69850" dist="43180" dir="5400000">
                    <a:srgbClr val="000000">
                      <a:alpha val="65000"/>
                    </a:srgbClr>
                  </a:innerShdw>
                </a:effectLst>
                <a:latin typeface="Soberana Sans Black"/>
                <a:cs typeface="Arial"/>
              </a:rPr>
              <a:t>¿Qué es el Servicio de Protección Federal?</a:t>
            </a:r>
          </a:p>
        </p:txBody>
      </p:sp>
      <p:sp>
        <p:nvSpPr>
          <p:cNvPr id="9" name="8 Rectángulo"/>
          <p:cNvSpPr/>
          <p:nvPr/>
        </p:nvSpPr>
        <p:spPr>
          <a:xfrm>
            <a:off x="395288" y="1835825"/>
            <a:ext cx="4266536" cy="2031325"/>
          </a:xfrm>
          <a:prstGeom prst="rect">
            <a:avLst/>
          </a:prstGeom>
        </p:spPr>
        <p:txBody>
          <a:bodyPr>
            <a:spAutoFit/>
          </a:bodyPr>
          <a:lstStyle/>
          <a:p>
            <a:pPr algn="just" fontAlgn="auto">
              <a:spcBef>
                <a:spcPts val="0"/>
              </a:spcBef>
              <a:spcAft>
                <a:spcPts val="0"/>
              </a:spcAft>
              <a:defRPr/>
            </a:pPr>
            <a:r>
              <a:rPr lang="es-MX" sz="1400" b="1" dirty="0">
                <a:solidFill>
                  <a:schemeClr val="tx1">
                    <a:lumMod val="85000"/>
                    <a:lumOff val="15000"/>
                  </a:schemeClr>
                </a:solidFill>
                <a:latin typeface="Soberana Sans Black"/>
                <a:cs typeface="Arial"/>
              </a:rPr>
              <a:t>También, el </a:t>
            </a:r>
            <a:r>
              <a:rPr lang="es-MX" sz="1400" dirty="0">
                <a:ln w="10541" cmpd="sng">
                  <a:solidFill>
                    <a:schemeClr val="tx1"/>
                  </a:solidFill>
                  <a:prstDash val="solid"/>
                </a:ln>
                <a:solidFill>
                  <a:schemeClr val="tx1">
                    <a:lumMod val="85000"/>
                    <a:lumOff val="15000"/>
                  </a:schemeClr>
                </a:solidFill>
                <a:latin typeface="Soberana Sans Black"/>
                <a:cs typeface="Arial"/>
              </a:rPr>
              <a:t>Servicio de Protección Federal</a:t>
            </a:r>
            <a:r>
              <a:rPr lang="es-MX" sz="1400" dirty="0">
                <a:ln>
                  <a:solidFill>
                    <a:schemeClr val="tx1"/>
                  </a:solidFill>
                </a:ln>
                <a:solidFill>
                  <a:schemeClr val="tx1">
                    <a:lumMod val="85000"/>
                    <a:lumOff val="15000"/>
                  </a:schemeClr>
                </a:solidFill>
                <a:latin typeface="Soberana Sans Black"/>
                <a:cs typeface="Arial"/>
              </a:rPr>
              <a:t> </a:t>
            </a:r>
            <a:r>
              <a:rPr lang="es-MX" sz="1400" b="1" dirty="0">
                <a:solidFill>
                  <a:schemeClr val="tx1">
                    <a:lumMod val="85000"/>
                    <a:lumOff val="15000"/>
                  </a:schemeClr>
                </a:solidFill>
                <a:latin typeface="Soberana Sans Black"/>
                <a:cs typeface="Arial"/>
              </a:rPr>
              <a:t>podrá diseñar e implementar sistemas de seguridad en materia de Análisis de Riesgo, Capacitación y Certificación de personas, </a:t>
            </a:r>
            <a:r>
              <a:rPr lang="es-MX" sz="1400" b="1" dirty="0">
                <a:solidFill>
                  <a:schemeClr val="tx1">
                    <a:lumMod val="85000"/>
                    <a:lumOff val="15000"/>
                  </a:schemeClr>
                </a:solidFill>
                <a:latin typeface="+mn-lt"/>
                <a:cs typeface="+mn-cs"/>
              </a:rPr>
              <a:t> </a:t>
            </a:r>
            <a:r>
              <a:rPr lang="es-MX" sz="1400" b="1" dirty="0">
                <a:solidFill>
                  <a:schemeClr val="tx1">
                    <a:lumMod val="85000"/>
                    <a:lumOff val="15000"/>
                  </a:schemeClr>
                </a:solidFill>
                <a:latin typeface="Soberana Sans Black"/>
                <a:cs typeface="Arial"/>
              </a:rPr>
              <a:t>Asesoría y Consultoría en selección de personal, así como en la Administración de Tecnología para la seguridad.</a:t>
            </a:r>
          </a:p>
          <a:p>
            <a:pPr algn="just" fontAlgn="auto">
              <a:spcBef>
                <a:spcPts val="0"/>
              </a:spcBef>
              <a:spcAft>
                <a:spcPts val="0"/>
              </a:spcAft>
              <a:defRPr/>
            </a:pPr>
            <a:endParaRPr lang="es-MX" sz="1400" b="1" dirty="0">
              <a:solidFill>
                <a:schemeClr val="tx1">
                  <a:lumMod val="85000"/>
                  <a:lumOff val="15000"/>
                </a:schemeClr>
              </a:solidFill>
              <a:latin typeface="Soberana Sans Black"/>
              <a:cs typeface="Arial"/>
            </a:endParaRPr>
          </a:p>
          <a:p>
            <a:pPr algn="just" fontAlgn="auto">
              <a:spcBef>
                <a:spcPts val="0"/>
              </a:spcBef>
              <a:spcAft>
                <a:spcPts val="0"/>
              </a:spcAft>
              <a:defRPr/>
            </a:pPr>
            <a:endParaRPr lang="es-MX" sz="1400" dirty="0">
              <a:solidFill>
                <a:schemeClr val="tx1">
                  <a:lumMod val="85000"/>
                  <a:lumOff val="15000"/>
                </a:schemeClr>
              </a:solidFill>
              <a:latin typeface="Soberana Sans Black"/>
              <a:cs typeface="Arial"/>
            </a:endParaRPr>
          </a:p>
        </p:txBody>
      </p:sp>
      <p:sp>
        <p:nvSpPr>
          <p:cNvPr id="2" name="1 Rectángulo"/>
          <p:cNvSpPr/>
          <p:nvPr/>
        </p:nvSpPr>
        <p:spPr>
          <a:xfrm>
            <a:off x="4249192" y="3257312"/>
            <a:ext cx="4572000" cy="1600438"/>
          </a:xfrm>
          <a:prstGeom prst="rect">
            <a:avLst/>
          </a:prstGeom>
        </p:spPr>
        <p:txBody>
          <a:bodyPr>
            <a:spAutoFit/>
          </a:bodyPr>
          <a:lstStyle/>
          <a:p>
            <a:pPr algn="just" fontAlgn="auto">
              <a:spcBef>
                <a:spcPts val="0"/>
              </a:spcBef>
              <a:spcAft>
                <a:spcPts val="0"/>
              </a:spcAft>
              <a:defRPr/>
            </a:pPr>
            <a:r>
              <a:rPr lang="es-MX" sz="1400" b="1" dirty="0">
                <a:solidFill>
                  <a:schemeClr val="tx1">
                    <a:lumMod val="85000"/>
                    <a:lumOff val="15000"/>
                  </a:schemeClr>
                </a:solidFill>
                <a:latin typeface="Soberana Sans Black"/>
                <a:cs typeface="Arial"/>
              </a:rPr>
              <a:t>El </a:t>
            </a:r>
            <a:r>
              <a:rPr lang="es-MX" sz="1400" dirty="0">
                <a:ln w="10541" cmpd="sng">
                  <a:solidFill>
                    <a:schemeClr val="tx1"/>
                  </a:solidFill>
                  <a:prstDash val="solid"/>
                </a:ln>
                <a:solidFill>
                  <a:schemeClr val="tx1">
                    <a:lumMod val="85000"/>
                    <a:lumOff val="15000"/>
                  </a:schemeClr>
                </a:solidFill>
                <a:latin typeface="Soberana Sans Black"/>
                <a:cs typeface="Arial"/>
              </a:rPr>
              <a:t>Servicio de Protección Federal</a:t>
            </a:r>
            <a:r>
              <a:rPr lang="es-MX" sz="1400" b="1" dirty="0">
                <a:solidFill>
                  <a:schemeClr val="tx1">
                    <a:lumMod val="85000"/>
                    <a:lumOff val="15000"/>
                  </a:schemeClr>
                </a:solidFill>
                <a:latin typeface="Soberana Sans Black"/>
                <a:cs typeface="Arial"/>
              </a:rPr>
              <a:t>, como una institución de seguridad pública, tiene como función inherente a sus actividades, salvaguardar la integridad y derechos de las personas, prevenir la comisión de delitos y preservar las libertades, el orden y la paz públicos, en el ámbito de su competencia.</a:t>
            </a:r>
          </a:p>
        </p:txBody>
      </p:sp>
      <p:pic>
        <p:nvPicPr>
          <p:cNvPr id="7" name="Picture 6"/>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SPF LOGO"/>
          <p:cNvPicPr>
            <a:picLocks noChangeAspect="1" noChangeArrowheads="1"/>
          </p:cNvPicPr>
          <p:nvPr/>
        </p:nvPicPr>
        <p:blipFill>
          <a:blip r:embed="rId2"/>
          <a:srcRect/>
          <a:stretch>
            <a:fillRect/>
          </a:stretch>
        </p:blipFill>
        <p:spPr bwMode="auto">
          <a:xfrm>
            <a:off x="3379356" y="1851669"/>
            <a:ext cx="2555875" cy="2327275"/>
          </a:xfrm>
          <a:prstGeom prst="rect">
            <a:avLst/>
          </a:prstGeom>
          <a:ln>
            <a:noFill/>
          </a:ln>
          <a:effectLst>
            <a:outerShdw blurRad="292100" dist="177800" dir="10800000" algn="tl" rotWithShape="0">
              <a:schemeClr val="tx1">
                <a:alpha val="59000"/>
              </a:schemeClr>
            </a:outerShdw>
          </a:effectLst>
          <a:extLst/>
        </p:spPr>
      </p:pic>
      <p:grpSp>
        <p:nvGrpSpPr>
          <p:cNvPr id="9" name="8 Grupo"/>
          <p:cNvGrpSpPr/>
          <p:nvPr/>
        </p:nvGrpSpPr>
        <p:grpSpPr>
          <a:xfrm>
            <a:off x="219072" y="1162033"/>
            <a:ext cx="2984776" cy="3694116"/>
            <a:chOff x="238665" y="-736979"/>
            <a:chExt cx="3669207" cy="2260760"/>
          </a:xfrm>
          <a:noFill/>
        </p:grpSpPr>
        <p:sp>
          <p:nvSpPr>
            <p:cNvPr id="14" name="13 Rectángulo"/>
            <p:cNvSpPr/>
            <p:nvPr/>
          </p:nvSpPr>
          <p:spPr>
            <a:xfrm>
              <a:off x="278554" y="81684"/>
              <a:ext cx="3629318" cy="1442097"/>
            </a:xfrm>
            <a:prstGeom prst="rect">
              <a:avLst/>
            </a:prstGeom>
            <a:grpFill/>
            <a:ln>
              <a:noFill/>
            </a:ln>
          </p:spPr>
          <p:style>
            <a:lnRef idx="1">
              <a:schemeClr val="accent5"/>
            </a:lnRef>
            <a:fillRef idx="3">
              <a:schemeClr val="accent5"/>
            </a:fillRef>
            <a:effectRef idx="2">
              <a:schemeClr val="accent5"/>
            </a:effectRef>
            <a:fontRef idx="minor">
              <a:schemeClr val="tx1">
                <a:hueOff val="0"/>
                <a:satOff val="0"/>
                <a:lumOff val="0"/>
                <a:alphaOff val="0"/>
              </a:schemeClr>
            </a:fontRef>
          </p:style>
        </p:sp>
        <p:sp>
          <p:nvSpPr>
            <p:cNvPr id="15" name="14 Rectángulo"/>
            <p:cNvSpPr/>
            <p:nvPr/>
          </p:nvSpPr>
          <p:spPr>
            <a:xfrm>
              <a:off x="238665" y="-736979"/>
              <a:ext cx="3629318" cy="1442096"/>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13792" tIns="20320" rIns="20320" bIns="20320" numCol="1" spcCol="1270" anchor="ctr" anchorCtr="0">
              <a:noAutofit/>
            </a:bodyPr>
            <a:lstStyle/>
            <a:p>
              <a:pPr lvl="0" algn="ctr" defTabSz="711200">
                <a:lnSpc>
                  <a:spcPct val="90000"/>
                </a:lnSpc>
                <a:spcBef>
                  <a:spcPct val="0"/>
                </a:spcBef>
                <a:spcAft>
                  <a:spcPct val="35000"/>
                </a:spcAft>
              </a:pPr>
              <a:r>
                <a:rPr lang="es-MX" sz="2000" b="1" kern="1200" dirty="0" smtClean="0">
                  <a:solidFill>
                    <a:schemeClr val="tx2">
                      <a:lumMod val="75000"/>
                    </a:schemeClr>
                  </a:solidFill>
                  <a:effectLst>
                    <a:outerShdw blurRad="38100" dist="38100" dir="2700000" algn="tl">
                      <a:srgbClr val="000000">
                        <a:alpha val="43137"/>
                      </a:srgbClr>
                    </a:outerShdw>
                  </a:effectLst>
                  <a:latin typeface="Arial Black" panose="020B0A04020102020204" pitchFamily="34" charset="0"/>
                </a:rPr>
                <a:t>Misión</a:t>
              </a:r>
            </a:p>
            <a:p>
              <a:pPr lvl="0" algn="just" defTabSz="711200">
                <a:lnSpc>
                  <a:spcPct val="90000"/>
                </a:lnSpc>
                <a:spcBef>
                  <a:spcPct val="0"/>
                </a:spcBef>
                <a:spcAft>
                  <a:spcPct val="35000"/>
                </a:spcAft>
              </a:pPr>
              <a:r>
                <a:rPr lang="es-MX" sz="1400" b="1" kern="1200" dirty="0" smtClean="0">
                  <a:solidFill>
                    <a:schemeClr val="tx1">
                      <a:lumMod val="85000"/>
                      <a:lumOff val="15000"/>
                    </a:schemeClr>
                  </a:solidFill>
                  <a:latin typeface="Arial Black" panose="020B0A04020102020204" pitchFamily="34" charset="0"/>
                </a:rPr>
                <a:t>Asegurar la protección, custodia, vigilancia y seguridad de personas, bienes, valores e inmuebles federales, instalaciones estratégicas y empresas.</a:t>
              </a:r>
              <a:endParaRPr lang="es-MX" b="1" kern="1200" dirty="0">
                <a:solidFill>
                  <a:schemeClr val="tx1">
                    <a:lumMod val="85000"/>
                    <a:lumOff val="15000"/>
                  </a:schemeClr>
                </a:solidFill>
                <a:latin typeface="Arial Black" panose="020B0A04020102020204" pitchFamily="34" charset="0"/>
              </a:endParaRPr>
            </a:p>
          </p:txBody>
        </p:sp>
      </p:grpSp>
      <p:grpSp>
        <p:nvGrpSpPr>
          <p:cNvPr id="11" name="10 Grupo"/>
          <p:cNvGrpSpPr/>
          <p:nvPr/>
        </p:nvGrpSpPr>
        <p:grpSpPr>
          <a:xfrm>
            <a:off x="5962053" y="2112948"/>
            <a:ext cx="2880322" cy="2743201"/>
            <a:chOff x="3463013" y="1788567"/>
            <a:chExt cx="3966180" cy="2200577"/>
          </a:xfrm>
          <a:noFill/>
        </p:grpSpPr>
        <p:sp>
          <p:nvSpPr>
            <p:cNvPr id="12" name="11 Rectángulo"/>
            <p:cNvSpPr/>
            <p:nvPr/>
          </p:nvSpPr>
          <p:spPr>
            <a:xfrm flipH="1">
              <a:off x="4135228" y="1788567"/>
              <a:ext cx="3293963" cy="1535503"/>
            </a:xfrm>
            <a:prstGeom prst="rect">
              <a:avLst/>
            </a:prstGeom>
            <a:grpFill/>
            <a:ln>
              <a:noFill/>
            </a:ln>
          </p:spPr>
          <p:style>
            <a:lnRef idx="1">
              <a:schemeClr val="accent5"/>
            </a:lnRef>
            <a:fillRef idx="3">
              <a:schemeClr val="accent5"/>
            </a:fillRef>
            <a:effectRef idx="2">
              <a:schemeClr val="accent5"/>
            </a:effectRef>
            <a:fontRef idx="minor">
              <a:schemeClr val="tx1">
                <a:hueOff val="0"/>
                <a:satOff val="0"/>
                <a:lumOff val="0"/>
                <a:alphaOff val="0"/>
              </a:schemeClr>
            </a:fontRef>
          </p:style>
        </p:sp>
        <p:sp>
          <p:nvSpPr>
            <p:cNvPr id="13" name="12 Rectángulo"/>
            <p:cNvSpPr/>
            <p:nvPr/>
          </p:nvSpPr>
          <p:spPr>
            <a:xfrm>
              <a:off x="3463013" y="2453640"/>
              <a:ext cx="3966180" cy="1535504"/>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13792" tIns="20320" rIns="20320" bIns="20320" numCol="1" spcCol="1270" anchor="ctr" anchorCtr="0">
              <a:noAutofit/>
            </a:bodyPr>
            <a:lstStyle/>
            <a:p>
              <a:pPr lvl="0" algn="ctr" defTabSz="711200">
                <a:lnSpc>
                  <a:spcPct val="90000"/>
                </a:lnSpc>
                <a:spcBef>
                  <a:spcPct val="0"/>
                </a:spcBef>
                <a:spcAft>
                  <a:spcPct val="35000"/>
                </a:spcAft>
              </a:pPr>
              <a:r>
                <a:rPr lang="es-MX" sz="2000" kern="1200" dirty="0" smtClean="0">
                  <a:solidFill>
                    <a:schemeClr val="tx2">
                      <a:lumMod val="75000"/>
                    </a:schemeClr>
                  </a:solidFill>
                  <a:effectLst>
                    <a:outerShdw blurRad="38100" dist="38100" dir="2700000" algn="tl">
                      <a:srgbClr val="000000">
                        <a:alpha val="43137"/>
                      </a:srgbClr>
                    </a:outerShdw>
                  </a:effectLst>
                  <a:latin typeface="Arial Black" panose="020B0A04020102020204" pitchFamily="34" charset="0"/>
                </a:rPr>
                <a:t>Visión</a:t>
              </a:r>
            </a:p>
            <a:p>
              <a:pPr lvl="0" algn="just" defTabSz="711200">
                <a:lnSpc>
                  <a:spcPct val="90000"/>
                </a:lnSpc>
                <a:spcBef>
                  <a:spcPct val="0"/>
                </a:spcBef>
                <a:spcAft>
                  <a:spcPct val="35000"/>
                </a:spcAft>
              </a:pPr>
              <a:r>
                <a:rPr lang="es-MX" sz="1400" kern="1200" dirty="0" smtClean="0">
                  <a:solidFill>
                    <a:schemeClr val="tx1">
                      <a:lumMod val="85000"/>
                      <a:lumOff val="15000"/>
                    </a:schemeClr>
                  </a:solidFill>
                  <a:latin typeface="Arial Black" panose="020B0A04020102020204" pitchFamily="34" charset="0"/>
                </a:rPr>
                <a:t>Ser el referente en el diseño  e instrumentación de los sistemas de seguridad física en inmuebles gubernamentales, instalaciones estratégicas, empresas y protección a personas.</a:t>
              </a:r>
              <a:endParaRPr lang="es-MX" sz="1400" kern="1200" dirty="0">
                <a:solidFill>
                  <a:schemeClr val="tx1">
                    <a:lumMod val="85000"/>
                    <a:lumOff val="15000"/>
                  </a:schemeClr>
                </a:solidFill>
                <a:latin typeface="Arial Black" panose="020B0A04020102020204" pitchFamily="34" charset="0"/>
              </a:endParaRPr>
            </a:p>
          </p:txBody>
        </p:sp>
      </p:grpSp>
      <p:pic>
        <p:nvPicPr>
          <p:cNvPr id="16" name="Picture 15"/>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764751" y="2191085"/>
            <a:ext cx="2952328" cy="2361865"/>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0320" tIns="20320" rIns="20320" bIns="20320" numCol="1" spcCol="1270" anchor="t" anchorCtr="0">
            <a:noAutofit/>
          </a:bodyPr>
          <a:lstStyle/>
          <a:p>
            <a:pPr lvl="0" algn="ctr" defTabSz="711200">
              <a:lnSpc>
                <a:spcPct val="90000"/>
              </a:lnSpc>
              <a:spcBef>
                <a:spcPct val="0"/>
              </a:spcBef>
              <a:spcAft>
                <a:spcPct val="35000"/>
              </a:spcAft>
            </a:pPr>
            <a:endParaRPr lang="es-MX" sz="1400" b="1" kern="1200" dirty="0">
              <a:solidFill>
                <a:schemeClr val="tx1">
                  <a:lumMod val="85000"/>
                  <a:lumOff val="15000"/>
                </a:schemeClr>
              </a:solidFill>
              <a:effectLst>
                <a:outerShdw blurRad="38100" dist="38100" dir="2700000" algn="tl">
                  <a:srgbClr val="000000">
                    <a:alpha val="43137"/>
                  </a:srgbClr>
                </a:outerShdw>
              </a:effectLst>
              <a:latin typeface="Arial" pitchFamily="34" charset="0"/>
              <a:cs typeface="Arial" pitchFamily="34" charset="0"/>
            </a:endParaRPr>
          </a:p>
          <a:p>
            <a:pPr marL="571500" lvl="2" indent="-114300" algn="r" defTabSz="622300">
              <a:lnSpc>
                <a:spcPct val="200000"/>
              </a:lnSpc>
              <a:spcAft>
                <a:spcPct val="15000"/>
              </a:spcAft>
              <a:buChar char="••"/>
            </a:pPr>
            <a:r>
              <a:rPr lang="es-MX" sz="1400" b="1" kern="1200" dirty="0" smtClean="0">
                <a:solidFill>
                  <a:schemeClr val="tx1">
                    <a:lumMod val="85000"/>
                    <a:lumOff val="15000"/>
                  </a:schemeClr>
                </a:solidFill>
                <a:effectLst/>
                <a:latin typeface="Arial" pitchFamily="34" charset="0"/>
                <a:cs typeface="Arial" pitchFamily="34" charset="0"/>
              </a:rPr>
              <a:t>Análisis de Riesgos</a:t>
            </a:r>
            <a:endParaRPr lang="es-MX" sz="1400" b="1" kern="1200" dirty="0">
              <a:solidFill>
                <a:schemeClr val="tx1">
                  <a:lumMod val="85000"/>
                  <a:lumOff val="15000"/>
                </a:schemeClr>
              </a:solidFill>
              <a:effectLst/>
              <a:latin typeface="Arial" pitchFamily="34" charset="0"/>
              <a:cs typeface="Arial" pitchFamily="34" charset="0"/>
            </a:endParaRPr>
          </a:p>
          <a:p>
            <a:pPr marL="114300" lvl="1" indent="-114300" algn="r" defTabSz="622300">
              <a:lnSpc>
                <a:spcPct val="200000"/>
              </a:lnSpc>
              <a:spcBef>
                <a:spcPct val="0"/>
              </a:spcBef>
              <a:spcAft>
                <a:spcPct val="15000"/>
              </a:spcAft>
              <a:buChar char="••"/>
            </a:pPr>
            <a:r>
              <a:rPr lang="es-MX" sz="1400" b="1" kern="1200" dirty="0" smtClean="0">
                <a:solidFill>
                  <a:schemeClr val="tx1">
                    <a:lumMod val="85000"/>
                    <a:lumOff val="15000"/>
                  </a:schemeClr>
                </a:solidFill>
                <a:effectLst/>
                <a:latin typeface="Arial" pitchFamily="34" charset="0"/>
                <a:cs typeface="Arial" pitchFamily="34" charset="0"/>
              </a:rPr>
              <a:t>Capacitación y  Certificación</a:t>
            </a:r>
            <a:endParaRPr lang="es-MX" sz="1400" b="1" kern="1200" dirty="0">
              <a:solidFill>
                <a:schemeClr val="tx1">
                  <a:lumMod val="85000"/>
                  <a:lumOff val="15000"/>
                </a:schemeClr>
              </a:solidFill>
              <a:effectLst/>
              <a:latin typeface="Arial" pitchFamily="34" charset="0"/>
              <a:cs typeface="Arial" pitchFamily="34" charset="0"/>
            </a:endParaRPr>
          </a:p>
          <a:p>
            <a:pPr marL="571500" lvl="2" indent="-114300" algn="r" defTabSz="622300">
              <a:lnSpc>
                <a:spcPct val="200000"/>
              </a:lnSpc>
              <a:spcAft>
                <a:spcPct val="15000"/>
              </a:spcAft>
              <a:buChar char="••"/>
            </a:pPr>
            <a:r>
              <a:rPr lang="es-MX" sz="1400" b="1" kern="1200" dirty="0" smtClean="0">
                <a:solidFill>
                  <a:schemeClr val="tx1">
                    <a:lumMod val="85000"/>
                    <a:lumOff val="15000"/>
                  </a:schemeClr>
                </a:solidFill>
                <a:effectLst/>
                <a:latin typeface="Arial" pitchFamily="34" charset="0"/>
                <a:cs typeface="Arial" pitchFamily="34" charset="0"/>
              </a:rPr>
              <a:t>Asesoría y Consultoría</a:t>
            </a:r>
            <a:endParaRPr lang="es-MX" sz="1400" b="1" kern="1200" dirty="0">
              <a:solidFill>
                <a:schemeClr val="tx1">
                  <a:lumMod val="85000"/>
                  <a:lumOff val="15000"/>
                </a:schemeClr>
              </a:solidFill>
              <a:effectLst/>
              <a:latin typeface="Arial" pitchFamily="34" charset="0"/>
              <a:cs typeface="Arial" pitchFamily="34" charset="0"/>
            </a:endParaRPr>
          </a:p>
          <a:p>
            <a:pPr marL="114300" lvl="1" indent="-114300" algn="r" defTabSz="622300">
              <a:lnSpc>
                <a:spcPct val="200000"/>
              </a:lnSpc>
              <a:spcBef>
                <a:spcPct val="0"/>
              </a:spcBef>
              <a:spcAft>
                <a:spcPct val="15000"/>
              </a:spcAft>
              <a:buChar char="••"/>
            </a:pPr>
            <a:r>
              <a:rPr lang="es-MX" sz="1400" b="1" kern="1200" dirty="0" smtClean="0">
                <a:solidFill>
                  <a:schemeClr val="tx1">
                    <a:lumMod val="85000"/>
                    <a:lumOff val="15000"/>
                  </a:schemeClr>
                </a:solidFill>
                <a:effectLst/>
                <a:latin typeface="Arial" pitchFamily="34" charset="0"/>
                <a:cs typeface="Arial" pitchFamily="34" charset="0"/>
              </a:rPr>
              <a:t>Administración de Tecnología</a:t>
            </a:r>
            <a:endParaRPr lang="es-MX" sz="1400" b="1" kern="1200" dirty="0">
              <a:solidFill>
                <a:schemeClr val="tx1">
                  <a:lumMod val="85000"/>
                  <a:lumOff val="15000"/>
                </a:schemeClr>
              </a:solidFill>
              <a:effectLst/>
              <a:latin typeface="Arial" pitchFamily="34" charset="0"/>
              <a:cs typeface="Arial" pitchFamily="34" charset="0"/>
            </a:endParaRPr>
          </a:p>
        </p:txBody>
      </p:sp>
      <p:sp>
        <p:nvSpPr>
          <p:cNvPr id="2" name="1 Rectángulo"/>
          <p:cNvSpPr/>
          <p:nvPr/>
        </p:nvSpPr>
        <p:spPr>
          <a:xfrm>
            <a:off x="4953000" y="1579864"/>
            <a:ext cx="3886200" cy="707373"/>
          </a:xfrm>
          <a:prstGeom prst="rect">
            <a:avLst/>
          </a:prstGeom>
        </p:spPr>
        <p:txBody>
          <a:bodyPr wrap="square">
            <a:spAutoFit/>
          </a:bodyPr>
          <a:lstStyle/>
          <a:p>
            <a:pPr lvl="0" algn="r" defTabSz="711200">
              <a:lnSpc>
                <a:spcPct val="90000"/>
              </a:lnSpc>
              <a:spcAft>
                <a:spcPct val="35000"/>
              </a:spcAft>
            </a:pPr>
            <a:r>
              <a:rPr lang="es-MX" sz="2200" b="1" dirty="0">
                <a:solidFill>
                  <a:schemeClr val="accent1">
                    <a:lumMod val="75000"/>
                  </a:schemeClr>
                </a:solidFill>
                <a:latin typeface="Arial" pitchFamily="34" charset="0"/>
              </a:rPr>
              <a:t>Sistemas de Seguridad en materia de:</a:t>
            </a:r>
          </a:p>
        </p:txBody>
      </p:sp>
      <p:sp>
        <p:nvSpPr>
          <p:cNvPr id="4" name="3 Rectángulo"/>
          <p:cNvSpPr/>
          <p:nvPr/>
        </p:nvSpPr>
        <p:spPr>
          <a:xfrm>
            <a:off x="0" y="2349597"/>
            <a:ext cx="4572000" cy="2548390"/>
          </a:xfrm>
          <a:prstGeom prst="rect">
            <a:avLst/>
          </a:prstGeom>
        </p:spPr>
        <p:txBody>
          <a:bodyPr>
            <a:spAutoFit/>
          </a:bodyPr>
          <a:lstStyle/>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Protección</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Custodia</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Vigilancia</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Seguridad de Personas</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Seguridad de Bienes</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Seguridad de Instalaciones</a:t>
            </a:r>
          </a:p>
          <a:p>
            <a:pPr marL="114300" lvl="1" indent="-114300" algn="ctr" defTabSz="622300">
              <a:lnSpc>
                <a:spcPct val="150000"/>
              </a:lnSpc>
              <a:spcAft>
                <a:spcPct val="15000"/>
              </a:spcAft>
              <a:buChar char="••"/>
            </a:pPr>
            <a:r>
              <a:rPr lang="es-MX" sz="1400" b="1" dirty="0">
                <a:solidFill>
                  <a:schemeClr val="tx1">
                    <a:lumMod val="85000"/>
                    <a:lumOff val="15000"/>
                  </a:schemeClr>
                </a:solidFill>
                <a:latin typeface="Arial" pitchFamily="34" charset="0"/>
              </a:rPr>
              <a:t>Reguardo de Instalaciones Estratégicas</a:t>
            </a:r>
          </a:p>
        </p:txBody>
      </p:sp>
      <p:sp>
        <p:nvSpPr>
          <p:cNvPr id="18" name="17 Rectángulo"/>
          <p:cNvSpPr/>
          <p:nvPr/>
        </p:nvSpPr>
        <p:spPr>
          <a:xfrm>
            <a:off x="179512" y="964602"/>
            <a:ext cx="4248471" cy="1384995"/>
          </a:xfrm>
          <a:prstGeom prst="rect">
            <a:avLst/>
          </a:prstGeom>
        </p:spPr>
        <p:txBody>
          <a:bodyPr wrap="square">
            <a:spAutoFit/>
          </a:bodyPr>
          <a:lstStyle/>
          <a:p>
            <a:pPr algn="ctr" fontAlgn="auto">
              <a:lnSpc>
                <a:spcPct val="150000"/>
              </a:lnSpc>
              <a:spcBef>
                <a:spcPts val="0"/>
              </a:spcBef>
              <a:spcAft>
                <a:spcPts val="0"/>
              </a:spcAft>
              <a:tabLst>
                <a:tab pos="85725" algn="l"/>
              </a:tabLst>
              <a:defRPr/>
            </a:pPr>
            <a:r>
              <a:rPr lang="es-MX" sz="28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¿Qué servicios presta?</a:t>
            </a:r>
          </a:p>
        </p:txBody>
      </p:sp>
      <p:pic>
        <p:nvPicPr>
          <p:cNvPr id="7" name="Picture 6"/>
          <p:cNvPicPr>
            <a:picLocks noChangeAspect="1"/>
          </p:cNvPicPr>
          <p:nvPr/>
        </p:nvPicPr>
        <p:blipFill>
          <a:blip r:embed="rId2"/>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609600" y="793598"/>
            <a:ext cx="7391400" cy="702756"/>
          </a:xfrm>
          <a:prstGeom prst="rect">
            <a:avLst/>
          </a:prstGeom>
        </p:spPr>
        <p:txBody>
          <a:bodyPr>
            <a:spAutoFit/>
          </a:bodyPr>
          <a:lstStyle/>
          <a:p>
            <a:pPr algn="ctr" fontAlgn="auto">
              <a:lnSpc>
                <a:spcPct val="150000"/>
              </a:lnSpc>
              <a:spcBef>
                <a:spcPts val="0"/>
              </a:spcBef>
              <a:spcAft>
                <a:spcPts val="0"/>
              </a:spcAft>
              <a:tabLst>
                <a:tab pos="85725" algn="l"/>
              </a:tabLst>
              <a:defRPr/>
            </a:pPr>
            <a:r>
              <a:rPr lang="es-MX" sz="2800" b="1" dirty="0">
                <a:ln w="1905"/>
                <a:solidFill>
                  <a:srgbClr val="002E6D"/>
                </a:solidFill>
                <a:effectLst>
                  <a:innerShdw blurRad="69850" dist="43180" dir="5400000">
                    <a:srgbClr val="000000">
                      <a:alpha val="65000"/>
                    </a:srgbClr>
                  </a:innerShdw>
                </a:effectLst>
                <a:latin typeface="Soberana Sans Black"/>
                <a:cs typeface="Arial"/>
              </a:rPr>
              <a:t>Trámites para solicitar los servicios</a:t>
            </a:r>
          </a:p>
        </p:txBody>
      </p:sp>
      <p:sp>
        <p:nvSpPr>
          <p:cNvPr id="14" name="11 Título"/>
          <p:cNvSpPr txBox="1">
            <a:spLocks/>
          </p:cNvSpPr>
          <p:nvPr/>
        </p:nvSpPr>
        <p:spPr>
          <a:xfrm>
            <a:off x="1218499" y="1611469"/>
            <a:ext cx="6808088" cy="486054"/>
          </a:xfrm>
          <a:prstGeom prst="rect">
            <a:avLst/>
          </a:prstGeom>
        </p:spPr>
        <p:txBody>
          <a:bodyPr>
            <a:scene3d>
              <a:camera prst="orthographicFront">
                <a:rot lat="0" lon="0" rev="0"/>
              </a:camera>
              <a:lightRig rig="contrasting" dir="t">
                <a:rot lat="0" lon="0" rev="4500000"/>
              </a:lightRig>
            </a:scene3d>
            <a:sp3d prstMaterial="metal">
              <a:bevelT w="0" h="0" prst="relaxedInset"/>
              <a:contourClr>
                <a:schemeClr val="accent1">
                  <a:shade val="75000"/>
                </a:schemeClr>
              </a:contourClr>
            </a:sp3d>
          </a:bodyPr>
          <a:lstStyle/>
          <a:p>
            <a:pPr algn="just" fontAlgn="auto">
              <a:spcAft>
                <a:spcPts val="0"/>
              </a:spcAft>
              <a:defRPr/>
            </a:pPr>
            <a:r>
              <a:rPr lang="es-ES"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PROTECCIÓN, CUSTODIA, VIGILANCIA Y SEGURIDAD DE PERSONAS, BIENES E INSTALACIONES</a:t>
            </a:r>
            <a:r>
              <a:rPr lang="es-ES" cap="all" dirty="0">
                <a:ln w="0">
                  <a:noFill/>
                </a:ln>
                <a:solidFill>
                  <a:schemeClr val="accent1">
                    <a:lumMod val="75000"/>
                  </a:schemeClr>
                </a:solidFill>
                <a:latin typeface="Soberana Sans Black"/>
                <a:ea typeface="Arial Unicode MS" pitchFamily="34" charset="-128"/>
                <a:cs typeface="Arial"/>
              </a:rPr>
              <a:t>.</a:t>
            </a:r>
            <a:endParaRPr lang="es-MX" cap="all" dirty="0">
              <a:ln w="0">
                <a:noFill/>
              </a:ln>
              <a:solidFill>
                <a:schemeClr val="accent1">
                  <a:lumMod val="75000"/>
                </a:schemeClr>
              </a:solidFill>
              <a:latin typeface="Soberana Sans Black"/>
              <a:ea typeface="+mj-ea"/>
              <a:cs typeface="Arial"/>
            </a:endParaRPr>
          </a:p>
        </p:txBody>
      </p:sp>
      <p:sp>
        <p:nvSpPr>
          <p:cNvPr id="17" name="11 Título"/>
          <p:cNvSpPr txBox="1">
            <a:spLocks/>
          </p:cNvSpPr>
          <p:nvPr/>
        </p:nvSpPr>
        <p:spPr>
          <a:xfrm>
            <a:off x="1227138" y="1654175"/>
            <a:ext cx="3519487" cy="323850"/>
          </a:xfrm>
          <a:prstGeom prst="rect">
            <a:avLst/>
          </a:prstGeom>
          <a:ln>
            <a:noFill/>
          </a:ln>
          <a:effectLst/>
        </p:spPr>
        <p:txBody>
          <a:bodyPr/>
          <a:lstStyle/>
          <a:p>
            <a:pPr fontAlgn="auto">
              <a:spcAft>
                <a:spcPts val="0"/>
              </a:spcAft>
              <a:defRPr/>
            </a:pPr>
            <a:endParaRPr lang="es-MX" sz="1400" b="1" dirty="0">
              <a:solidFill>
                <a:srgbClr val="747377"/>
              </a:solidFill>
              <a:effectLst>
                <a:glow rad="101600">
                  <a:schemeClr val="accent1">
                    <a:satMod val="175000"/>
                    <a:alpha val="40000"/>
                  </a:schemeClr>
                </a:glow>
              </a:effectLst>
              <a:latin typeface="Soberana Sans Black"/>
              <a:ea typeface="+mj-ea"/>
              <a:cs typeface="Arial"/>
            </a:endParaRPr>
          </a:p>
        </p:txBody>
      </p:sp>
      <p:sp>
        <p:nvSpPr>
          <p:cNvPr id="7173" name="18 CuadroTexto"/>
          <p:cNvSpPr txBox="1">
            <a:spLocks noChangeArrowheads="1"/>
          </p:cNvSpPr>
          <p:nvPr/>
        </p:nvSpPr>
        <p:spPr bwMode="auto">
          <a:xfrm>
            <a:off x="1508339" y="2449512"/>
            <a:ext cx="1236236" cy="37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2000" b="1" dirty="0">
                <a:solidFill>
                  <a:srgbClr val="002E6D"/>
                </a:solidFill>
                <a:latin typeface="Soberana Sans Black"/>
              </a:rPr>
              <a:t>¿Quién?</a:t>
            </a:r>
          </a:p>
        </p:txBody>
      </p:sp>
      <p:sp>
        <p:nvSpPr>
          <p:cNvPr id="20" name="19 CuadroTexto"/>
          <p:cNvSpPr txBox="1"/>
          <p:nvPr/>
        </p:nvSpPr>
        <p:spPr>
          <a:xfrm>
            <a:off x="2915825" y="2334174"/>
            <a:ext cx="5384947" cy="646331"/>
          </a:xfrm>
          <a:prstGeom prst="rect">
            <a:avLst/>
          </a:prstGeom>
          <a:noFill/>
          <a:scene3d>
            <a:camera prst="orthographicFront"/>
            <a:lightRig rig="threePt" dir="t"/>
          </a:scene3d>
          <a:sp3d prstMaterial="softEdge">
            <a:bevelB prst="relaxedInset"/>
          </a:sp3d>
        </p:spPr>
        <p:txBody>
          <a:bodyPr>
            <a:spAutoFit/>
          </a:bodyPr>
          <a:lstStyle/>
          <a:p>
            <a:pPr fontAlgn="auto">
              <a:lnSpc>
                <a:spcPct val="90000"/>
              </a:lnSpc>
              <a:spcBef>
                <a:spcPct val="20000"/>
              </a:spcBef>
              <a:spcAft>
                <a:spcPts val="0"/>
              </a:spcAft>
              <a:buFont typeface="Arial" pitchFamily="34" charset="0"/>
              <a:buChar char="•"/>
              <a:defRPr/>
            </a:pPr>
            <a:r>
              <a:rPr lang="es-MX" dirty="0">
                <a:latin typeface="Soberana Sans Black"/>
                <a:cs typeface="Arial"/>
              </a:rPr>
              <a:t>Personas físicas o morales</a:t>
            </a:r>
          </a:p>
          <a:p>
            <a:pPr fontAlgn="auto">
              <a:lnSpc>
                <a:spcPct val="90000"/>
              </a:lnSpc>
              <a:spcBef>
                <a:spcPct val="20000"/>
              </a:spcBef>
              <a:spcAft>
                <a:spcPts val="0"/>
              </a:spcAft>
              <a:buFont typeface="Arial" pitchFamily="34" charset="0"/>
              <a:buChar char="•"/>
              <a:defRPr/>
            </a:pPr>
            <a:r>
              <a:rPr lang="es-MX" dirty="0">
                <a:latin typeface="Soberana Sans Black"/>
                <a:cs typeface="Arial"/>
              </a:rPr>
              <a:t>Representaciones de gobiernos extranjeros</a:t>
            </a:r>
          </a:p>
        </p:txBody>
      </p:sp>
      <p:sp>
        <p:nvSpPr>
          <p:cNvPr id="7177" name="20 CuadroTexto"/>
          <p:cNvSpPr txBox="1">
            <a:spLocks noChangeArrowheads="1"/>
          </p:cNvSpPr>
          <p:nvPr/>
        </p:nvSpPr>
        <p:spPr bwMode="auto">
          <a:xfrm>
            <a:off x="769717" y="3436937"/>
            <a:ext cx="2146742" cy="37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2000" b="1" dirty="0">
                <a:solidFill>
                  <a:srgbClr val="002E6D"/>
                </a:solidFill>
                <a:latin typeface="Soberana Sans Black"/>
              </a:rPr>
              <a:t>¿En qué casos?</a:t>
            </a:r>
          </a:p>
        </p:txBody>
      </p:sp>
      <p:sp>
        <p:nvSpPr>
          <p:cNvPr id="7178" name="21 CuadroTexto"/>
          <p:cNvSpPr txBox="1">
            <a:spLocks noChangeArrowheads="1"/>
          </p:cNvSpPr>
          <p:nvPr/>
        </p:nvSpPr>
        <p:spPr bwMode="auto">
          <a:xfrm>
            <a:off x="2986088" y="3381375"/>
            <a:ext cx="5184775"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800" dirty="0">
                <a:latin typeface="Soberana Sans Black"/>
              </a:rPr>
              <a:t>Cuando soliciten los servicios de la Institución y cubran con los requisitos señalados en el art. 3 RSPF*</a:t>
            </a:r>
          </a:p>
        </p:txBody>
      </p:sp>
      <p:sp>
        <p:nvSpPr>
          <p:cNvPr id="7179" name="22 CuadroTexto"/>
          <p:cNvSpPr txBox="1">
            <a:spLocks noChangeArrowheads="1"/>
          </p:cNvSpPr>
          <p:nvPr/>
        </p:nvSpPr>
        <p:spPr bwMode="auto">
          <a:xfrm>
            <a:off x="3048000" y="4316412"/>
            <a:ext cx="53340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FontTx/>
              <a:buNone/>
            </a:pPr>
            <a:r>
              <a:rPr lang="es-MX" altLang="es-MX" sz="1100" b="1" dirty="0">
                <a:solidFill>
                  <a:srgbClr val="001E51"/>
                </a:solidFill>
                <a:latin typeface="Soberana Sans Black"/>
              </a:rPr>
              <a:t>*Cuando se requiera preservar la seguridad de bienes nacionales, de actividades concesionadas o permisionadas por el Estado, u otras que por su relevancia y transcendencia contribuyan al desarrollo nacional</a:t>
            </a:r>
            <a:r>
              <a:rPr lang="es-MX" altLang="es-MX" sz="1000" b="1" dirty="0">
                <a:solidFill>
                  <a:srgbClr val="001E51"/>
                </a:solidFill>
                <a:latin typeface="Soberana Sans Black"/>
              </a:rPr>
              <a:t>.</a:t>
            </a:r>
          </a:p>
        </p:txBody>
      </p:sp>
      <p:sp>
        <p:nvSpPr>
          <p:cNvPr id="2" name="1 Rectángulo"/>
          <p:cNvSpPr/>
          <p:nvPr/>
        </p:nvSpPr>
        <p:spPr>
          <a:xfrm rot="10800000" flipH="1" flipV="1">
            <a:off x="674854" y="1403700"/>
            <a:ext cx="470000" cy="901593"/>
          </a:xfrm>
          <a:prstGeom prst="rect">
            <a:avLst/>
          </a:prstGeom>
          <a:noFill/>
          <a:ln>
            <a:noFill/>
          </a:ln>
          <a:effectLst>
            <a:outerShdw blurRad="50800" dist="50800" dir="5400000" algn="ctr" rotWithShape="0">
              <a:schemeClr val="bg1">
                <a:alpha val="88000"/>
              </a:schemeClr>
            </a:outerShdw>
          </a:effectLst>
        </p:spPr>
        <p:txBody>
          <a:bodyPr wrap="none">
            <a:spAutoFit/>
            <a:scene3d>
              <a:camera prst="orthographicFront"/>
              <a:lightRig rig="flat" dir="t">
                <a:rot lat="0" lon="0" rev="18900000"/>
              </a:lightRig>
            </a:scene3d>
            <a:sp3d extrusionH="31750" contourW="6350" prstMaterial="powder">
              <a:bevelT w="0" h="0" prst="angle"/>
              <a:contourClr>
                <a:schemeClr val="accent3">
                  <a:tint val="100000"/>
                  <a:shade val="100000"/>
                  <a:satMod val="100000"/>
                  <a:hueMod val="100000"/>
                </a:schemeClr>
              </a:contourClr>
            </a:sp3d>
          </a:bodyPr>
          <a:lstStyle/>
          <a:p>
            <a:pPr fontAlgn="auto">
              <a:lnSpc>
                <a:spcPct val="150000"/>
              </a:lnSpc>
              <a:spcAft>
                <a:spcPts val="0"/>
              </a:spcAft>
              <a:tabLst>
                <a:tab pos="85725" algn="l"/>
              </a:tabLst>
              <a:defRPr/>
            </a:pPr>
            <a:r>
              <a:rPr lang="es-ES" sz="4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1</a:t>
            </a:r>
          </a:p>
        </p:txBody>
      </p:sp>
      <p:pic>
        <p:nvPicPr>
          <p:cNvPr id="12" name="Picture 11"/>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13 Rectángulo"/>
          <p:cNvSpPr>
            <a:spLocks noChangeArrowheads="1"/>
          </p:cNvSpPr>
          <p:nvPr/>
        </p:nvSpPr>
        <p:spPr bwMode="auto">
          <a:xfrm>
            <a:off x="1701800" y="921014"/>
            <a:ext cx="53292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sz="2400" b="1" dirty="0">
                <a:solidFill>
                  <a:srgbClr val="002060"/>
                </a:solidFill>
                <a:latin typeface="Soberana Sans Black"/>
              </a:rPr>
              <a:t>Medio  de  presentación del trámite</a:t>
            </a:r>
          </a:p>
        </p:txBody>
      </p:sp>
      <p:sp>
        <p:nvSpPr>
          <p:cNvPr id="9" name="8 CuadroTexto"/>
          <p:cNvSpPr txBox="1"/>
          <p:nvPr/>
        </p:nvSpPr>
        <p:spPr>
          <a:xfrm>
            <a:off x="1949450" y="3292475"/>
            <a:ext cx="6278563" cy="1831975"/>
          </a:xfrm>
          <a:prstGeom prst="rect">
            <a:avLst/>
          </a:prstGeom>
          <a:noFill/>
        </p:spPr>
        <p:txBody>
          <a:bodyPr>
            <a:spAutoFit/>
          </a:bodyPr>
          <a:lstStyle/>
          <a:p>
            <a:pPr algn="r" fontAlgn="auto">
              <a:lnSpc>
                <a:spcPct val="90000"/>
              </a:lnSpc>
              <a:spcBef>
                <a:spcPct val="20000"/>
              </a:spcBef>
              <a:spcAft>
                <a:spcPts val="0"/>
              </a:spcAft>
              <a:defRPr/>
            </a:pPr>
            <a:r>
              <a:rPr lang="es-ES" sz="1200" b="1" dirty="0">
                <a:latin typeface="Arial Narrow" pitchFamily="34" charset="0"/>
                <a:cs typeface="Arial"/>
              </a:rPr>
              <a:t>EN CASO  DE REPRESENTACIONES DE GOBIERNOS EXTRANJEROS:</a:t>
            </a:r>
            <a:endParaRPr lang="es-MX" sz="1200" b="1" dirty="0">
              <a:latin typeface="Arial Narrow" pitchFamily="34" charset="0"/>
              <a:cs typeface="Arial"/>
            </a:endParaRPr>
          </a:p>
          <a:p>
            <a:pPr algn="r" fontAlgn="auto">
              <a:lnSpc>
                <a:spcPct val="90000"/>
              </a:lnSpc>
              <a:spcBef>
                <a:spcPct val="20000"/>
              </a:spcBef>
              <a:spcAft>
                <a:spcPts val="0"/>
              </a:spcAft>
              <a:defRPr/>
            </a:pPr>
            <a:r>
              <a:rPr lang="es-ES" sz="1100" b="1" dirty="0">
                <a:latin typeface="Arial Narrow" pitchFamily="34" charset="0"/>
                <a:cs typeface="Arial"/>
              </a:rPr>
              <a:t>Solicitud escrita  dirigida al Comisionado </a:t>
            </a:r>
            <a:r>
              <a:rPr lang="es-MX" sz="1100" b="1" dirty="0">
                <a:latin typeface="Arial Narrow" pitchFamily="34" charset="0"/>
                <a:cs typeface="Arial"/>
              </a:rPr>
              <a:t>presentada por el representante competente en el que se indique que el objeto de la estancia se encuentra vinculado con actividades diplomáticas,  cumpliendo además, con los siguientes requisitos de: </a:t>
            </a:r>
          </a:p>
          <a:p>
            <a:pPr lvl="1" algn="r" fontAlgn="auto">
              <a:lnSpc>
                <a:spcPct val="90000"/>
              </a:lnSpc>
              <a:spcBef>
                <a:spcPct val="20000"/>
              </a:spcBef>
              <a:spcAft>
                <a:spcPts val="0"/>
              </a:spcAft>
              <a:buFont typeface="Wingdings" pitchFamily="2" charset="2"/>
              <a:buChar char="ü"/>
              <a:defRPr/>
            </a:pPr>
            <a:r>
              <a:rPr lang="es-ES" sz="1100" b="1" dirty="0">
                <a:latin typeface="Arial Narrow" pitchFamily="34" charset="0"/>
                <a:cs typeface="Arial"/>
              </a:rPr>
              <a:t>Nombre o denominación y domicilio del solicitante;</a:t>
            </a:r>
            <a:endParaRPr lang="es-MX" sz="1100" b="1" dirty="0">
              <a:latin typeface="Arial Narrow" pitchFamily="34" charset="0"/>
              <a:cs typeface="Arial"/>
            </a:endParaRPr>
          </a:p>
          <a:p>
            <a:pPr lvl="1" algn="r" fontAlgn="auto">
              <a:lnSpc>
                <a:spcPct val="90000"/>
              </a:lnSpc>
              <a:spcBef>
                <a:spcPct val="20000"/>
              </a:spcBef>
              <a:spcAft>
                <a:spcPts val="0"/>
              </a:spcAft>
              <a:buFont typeface="Wingdings" pitchFamily="2" charset="2"/>
              <a:buChar char="ü"/>
              <a:defRPr/>
            </a:pPr>
            <a:r>
              <a:rPr lang="es-ES" sz="1100" b="1" dirty="0">
                <a:latin typeface="Arial Narrow" pitchFamily="34" charset="0"/>
                <a:cs typeface="Arial"/>
              </a:rPr>
              <a:t>En su caso, nombre del representante legal y documento que acredite su personalidad;</a:t>
            </a:r>
            <a:endParaRPr lang="es-MX" sz="1100" b="1" dirty="0">
              <a:latin typeface="Arial Narrow" pitchFamily="34" charset="0"/>
              <a:cs typeface="Arial"/>
            </a:endParaRPr>
          </a:p>
          <a:p>
            <a:pPr lvl="1" algn="r" fontAlgn="auto">
              <a:lnSpc>
                <a:spcPct val="90000"/>
              </a:lnSpc>
              <a:spcBef>
                <a:spcPct val="20000"/>
              </a:spcBef>
              <a:spcAft>
                <a:spcPts val="0"/>
              </a:spcAft>
              <a:buFont typeface="Wingdings" pitchFamily="2" charset="2"/>
              <a:buChar char="ü"/>
              <a:defRPr/>
            </a:pPr>
            <a:r>
              <a:rPr lang="es-ES" sz="1100" b="1" dirty="0">
                <a:latin typeface="Arial Narrow" pitchFamily="34" charset="0"/>
                <a:cs typeface="Arial"/>
              </a:rPr>
              <a:t>La modalidad de los servicios que solicita y el lugar donde solicita sean prestados, así  como los hechos y razones que motiven su solicitud;</a:t>
            </a:r>
            <a:endParaRPr lang="es-MX" sz="1100" b="1" dirty="0">
              <a:latin typeface="Arial Narrow" pitchFamily="34" charset="0"/>
              <a:cs typeface="Arial"/>
            </a:endParaRPr>
          </a:p>
          <a:p>
            <a:pPr lvl="1" algn="r" fontAlgn="auto">
              <a:lnSpc>
                <a:spcPct val="90000"/>
              </a:lnSpc>
              <a:spcBef>
                <a:spcPct val="20000"/>
              </a:spcBef>
              <a:spcAft>
                <a:spcPts val="0"/>
              </a:spcAft>
              <a:buFont typeface="Wingdings" pitchFamily="2" charset="2"/>
              <a:buChar char="ü"/>
              <a:defRPr/>
            </a:pPr>
            <a:r>
              <a:rPr lang="es-ES" sz="1100" b="1" dirty="0">
                <a:latin typeface="Arial Narrow" pitchFamily="34" charset="0"/>
                <a:cs typeface="Arial"/>
              </a:rPr>
              <a:t>Lugar y fecha de emisión del escrito correspondiente, y</a:t>
            </a:r>
            <a:endParaRPr lang="es-MX" sz="1100" b="1" dirty="0">
              <a:latin typeface="Arial Narrow" pitchFamily="34" charset="0"/>
              <a:cs typeface="Arial"/>
            </a:endParaRPr>
          </a:p>
          <a:p>
            <a:pPr lvl="1" algn="r" fontAlgn="auto">
              <a:lnSpc>
                <a:spcPct val="90000"/>
              </a:lnSpc>
              <a:spcBef>
                <a:spcPct val="20000"/>
              </a:spcBef>
              <a:spcAft>
                <a:spcPts val="0"/>
              </a:spcAft>
              <a:buFont typeface="Wingdings" pitchFamily="2" charset="2"/>
              <a:buChar char="ü"/>
              <a:defRPr/>
            </a:pPr>
            <a:r>
              <a:rPr lang="es-ES" sz="1100" b="1" dirty="0">
                <a:latin typeface="Arial Narrow" pitchFamily="34" charset="0"/>
                <a:cs typeface="Arial"/>
              </a:rPr>
              <a:t>Firma autógrafa del solicitante.</a:t>
            </a:r>
            <a:endParaRPr lang="es-MX" sz="1050" b="1" dirty="0">
              <a:latin typeface="Arial Narrow" pitchFamily="34" charset="0"/>
              <a:cs typeface="Arial"/>
            </a:endParaRPr>
          </a:p>
        </p:txBody>
      </p:sp>
      <p:sp>
        <p:nvSpPr>
          <p:cNvPr id="4" name="3 CuadroTexto"/>
          <p:cNvSpPr txBox="1"/>
          <p:nvPr/>
        </p:nvSpPr>
        <p:spPr>
          <a:xfrm>
            <a:off x="293688" y="1382976"/>
            <a:ext cx="7561262" cy="1864613"/>
          </a:xfrm>
          <a:prstGeom prst="rect">
            <a:avLst/>
          </a:prstGeom>
          <a:noFill/>
        </p:spPr>
        <p:txBody>
          <a:bodyPr>
            <a:spAutoFit/>
          </a:bodyPr>
          <a:lstStyle/>
          <a:p>
            <a:pPr algn="just" fontAlgn="auto">
              <a:lnSpc>
                <a:spcPct val="90000"/>
              </a:lnSpc>
              <a:spcBef>
                <a:spcPct val="20000"/>
              </a:spcBef>
              <a:spcAft>
                <a:spcPts val="0"/>
              </a:spcAft>
              <a:defRPr/>
            </a:pPr>
            <a:r>
              <a:rPr lang="es-ES" sz="1000" b="1" dirty="0">
                <a:latin typeface="Arial Narrow" pitchFamily="34" charset="0"/>
                <a:cs typeface="Arial"/>
              </a:rPr>
              <a:t>EN CASO DE PERSONAS FÍSICAS Y MORALES:</a:t>
            </a:r>
            <a:endParaRPr lang="es-MX" sz="1000" b="1" dirty="0">
              <a:latin typeface="Arial Narrow" pitchFamily="34" charset="0"/>
              <a:cs typeface="Arial"/>
            </a:endParaRPr>
          </a:p>
          <a:p>
            <a:pPr algn="just" fontAlgn="auto">
              <a:lnSpc>
                <a:spcPct val="90000"/>
              </a:lnSpc>
              <a:spcBef>
                <a:spcPct val="20000"/>
              </a:spcBef>
              <a:spcAft>
                <a:spcPts val="0"/>
              </a:spcAft>
              <a:defRPr/>
            </a:pPr>
            <a:r>
              <a:rPr lang="es-ES" sz="1000" b="1" dirty="0">
                <a:latin typeface="Arial Narrow" pitchFamily="34" charset="0"/>
                <a:cs typeface="Arial"/>
              </a:rPr>
              <a:t>Solicitud escrita dirigida al Comisionado  que contendrá los siguientes requisitos</a:t>
            </a:r>
            <a:r>
              <a:rPr lang="es-ES" sz="1000" b="1" dirty="0" smtClean="0">
                <a:latin typeface="Arial Narrow" pitchFamily="34" charset="0"/>
                <a:cs typeface="Arial"/>
              </a:rPr>
              <a:t>:</a:t>
            </a:r>
            <a:endParaRPr lang="es-MX" sz="1000" b="1" dirty="0">
              <a:latin typeface="Arial Narrow" pitchFamily="34" charset="0"/>
              <a:cs typeface="Arial"/>
            </a:endParaRPr>
          </a:p>
          <a:p>
            <a:pPr marL="628650" lvl="1" indent="-171450" algn="just" fontAlgn="auto">
              <a:lnSpc>
                <a:spcPct val="90000"/>
              </a:lnSpc>
              <a:spcBef>
                <a:spcPct val="20000"/>
              </a:spcBef>
              <a:spcAft>
                <a:spcPts val="0"/>
              </a:spcAft>
              <a:buFont typeface="Wingdings" panose="05000000000000000000" pitchFamily="2" charset="2"/>
              <a:buChar char="ü"/>
              <a:defRPr/>
            </a:pPr>
            <a:r>
              <a:rPr lang="es-ES" sz="1000" b="1" dirty="0">
                <a:latin typeface="Arial Narrow" pitchFamily="34" charset="0"/>
                <a:cs typeface="Arial"/>
              </a:rPr>
              <a:t> Nombre o denominación y domicilio del solicitante;</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En su caso, nombre del representante legal y documento que acredite su personalidad;</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Clave del Registro Federal de Contribuyentes del solicitante;</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Justificación de que se encuentra en alguno de los supuestos a que se refiere el párrafo segundo del artículo 3 del Reglamento del Servicio de Protección Federal;</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La modalidad de los servicios que solicita y el lugar donde solicita sean prestados, así   como los hechos y razones que motiven su solicitud;</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Lugar y fecha de emisión del escrito correspondiente, y</a:t>
            </a:r>
            <a:endParaRPr lang="es-MX" sz="1000" b="1" dirty="0">
              <a:latin typeface="Arial Narrow" pitchFamily="34" charset="0"/>
              <a:cs typeface="Arial"/>
            </a:endParaRPr>
          </a:p>
          <a:p>
            <a:pPr lvl="1" algn="just" fontAlgn="auto">
              <a:lnSpc>
                <a:spcPct val="90000"/>
              </a:lnSpc>
              <a:spcBef>
                <a:spcPct val="20000"/>
              </a:spcBef>
              <a:spcAft>
                <a:spcPts val="0"/>
              </a:spcAft>
              <a:buFont typeface="Wingdings" pitchFamily="2" charset="2"/>
              <a:buChar char="ü"/>
              <a:defRPr/>
            </a:pPr>
            <a:r>
              <a:rPr lang="es-ES" sz="1000" b="1" dirty="0">
                <a:latin typeface="Arial Narrow" pitchFamily="34" charset="0"/>
                <a:cs typeface="Arial"/>
              </a:rPr>
              <a:t>Firma autógrafa del solicitante.</a:t>
            </a:r>
          </a:p>
        </p:txBody>
      </p:sp>
      <p:sp>
        <p:nvSpPr>
          <p:cNvPr id="6" name="1 Rectángulo"/>
          <p:cNvSpPr>
            <a:spLocks noChangeArrowheads="1"/>
          </p:cNvSpPr>
          <p:nvPr/>
        </p:nvSpPr>
        <p:spPr bwMode="auto">
          <a:xfrm>
            <a:off x="157266" y="4208462"/>
            <a:ext cx="2359800"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spcBef>
                <a:spcPct val="0"/>
              </a:spcBef>
              <a:buClrTx/>
              <a:buNone/>
            </a:pPr>
            <a:r>
              <a:rPr lang="es-MX" altLang="es-MX" sz="1000" b="1" dirty="0">
                <a:solidFill>
                  <a:srgbClr val="001E51"/>
                </a:solidFill>
                <a:latin typeface="Soberana Sans Black"/>
                <a:hlinkClick r:id="rId2"/>
              </a:rPr>
              <a:t>http://www.gob.mx/cntse-rfts/tramite/ficha/55d4be398217e6e498000807</a:t>
            </a:r>
            <a:endParaRPr lang="es-MX" altLang="es-MX" sz="1000" b="1" dirty="0">
              <a:solidFill>
                <a:srgbClr val="001E51"/>
              </a:solidFill>
              <a:latin typeface="Soberana Sans Black"/>
            </a:endParaRPr>
          </a:p>
          <a:p>
            <a:pPr algn="r" eaLnBrk="1" hangingPunct="1">
              <a:spcBef>
                <a:spcPct val="0"/>
              </a:spcBef>
              <a:buClrTx/>
              <a:buFontTx/>
              <a:buNone/>
            </a:pPr>
            <a:endParaRPr lang="es-MX" altLang="es-MX" sz="1400" b="1" dirty="0"/>
          </a:p>
          <a:p>
            <a:pPr algn="r" eaLnBrk="1" hangingPunct="1">
              <a:spcBef>
                <a:spcPct val="0"/>
              </a:spcBef>
              <a:buClrTx/>
              <a:buFontTx/>
              <a:buNone/>
            </a:pPr>
            <a:endParaRPr lang="es-MX" altLang="es-MX" sz="1800" dirty="0"/>
          </a:p>
        </p:txBody>
      </p:sp>
      <p:sp>
        <p:nvSpPr>
          <p:cNvPr id="7" name="2 Rectángulo"/>
          <p:cNvSpPr>
            <a:spLocks noChangeArrowheads="1"/>
          </p:cNvSpPr>
          <p:nvPr/>
        </p:nvSpPr>
        <p:spPr bwMode="auto">
          <a:xfrm>
            <a:off x="211555" y="3608298"/>
            <a:ext cx="189706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eaLnBrk="1" hangingPunct="1">
              <a:spcBef>
                <a:spcPct val="0"/>
              </a:spcBef>
              <a:buClrTx/>
              <a:buFontTx/>
              <a:buNone/>
            </a:pPr>
            <a:r>
              <a:rPr lang="es-MX" altLang="es-MX" sz="1100" b="1" dirty="0">
                <a:solidFill>
                  <a:srgbClr val="002E6D"/>
                </a:solidFill>
                <a:latin typeface="Soberana Sans Black"/>
              </a:rPr>
              <a:t>Registro Federal del Trámites y Servicios de COFEMER:</a:t>
            </a:r>
          </a:p>
        </p:txBody>
      </p:sp>
      <p:pic>
        <p:nvPicPr>
          <p:cNvPr id="8" name="Picture 7"/>
          <p:cNvPicPr>
            <a:picLocks noChangeAspect="1"/>
          </p:cNvPicPr>
          <p:nvPr/>
        </p:nvPicPr>
        <p:blipFill>
          <a:blip r:embed="rId3"/>
          <a:stretch>
            <a:fillRect/>
          </a:stretch>
        </p:blipFill>
        <p:spPr>
          <a:xfrm>
            <a:off x="12700" y="-28643"/>
            <a:ext cx="9131300" cy="9779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1 Título"/>
          <p:cNvSpPr txBox="1">
            <a:spLocks/>
          </p:cNvSpPr>
          <p:nvPr/>
        </p:nvSpPr>
        <p:spPr>
          <a:xfrm>
            <a:off x="1476375" y="1017588"/>
            <a:ext cx="6981825" cy="704850"/>
          </a:xfrm>
          <a:prstGeom prst="rect">
            <a:avLst/>
          </a:prstGeom>
        </p:spPr>
        <p:txBody>
          <a:bodyPr/>
          <a:lstStyle/>
          <a:p>
            <a:pPr fontAlgn="auto">
              <a:spcAft>
                <a:spcPts val="0"/>
              </a:spcAft>
              <a:defRPr/>
            </a:pPr>
            <a:r>
              <a:rPr lang="es-ES"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Análisis de riesgo a Órganos del Estado y a Unidades del Sector Privado</a:t>
            </a:r>
            <a:r>
              <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
            </a:r>
            <a:br>
              <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br>
            <a:endParaRPr 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endParaRPr>
          </a:p>
        </p:txBody>
      </p:sp>
      <p:sp>
        <p:nvSpPr>
          <p:cNvPr id="10243" name="15 CuadroTexto"/>
          <p:cNvSpPr txBox="1">
            <a:spLocks noChangeArrowheads="1"/>
          </p:cNvSpPr>
          <p:nvPr/>
        </p:nvSpPr>
        <p:spPr bwMode="auto">
          <a:xfrm>
            <a:off x="2411413" y="2171700"/>
            <a:ext cx="5761037"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600" dirty="0">
                <a:latin typeface="Soberana Sans Black"/>
              </a:rPr>
              <a:t>Personas físicas o morales cuyas actividades tengan relevancia y trascendencia para el desarrollo nacional.</a:t>
            </a:r>
          </a:p>
        </p:txBody>
      </p:sp>
      <p:sp>
        <p:nvSpPr>
          <p:cNvPr id="10244" name="16 CuadroTexto"/>
          <p:cNvSpPr txBox="1">
            <a:spLocks noChangeArrowheads="1"/>
          </p:cNvSpPr>
          <p:nvPr/>
        </p:nvSpPr>
        <p:spPr bwMode="auto">
          <a:xfrm>
            <a:off x="2416175" y="3040063"/>
            <a:ext cx="5761038"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pPr>
            <a:r>
              <a:rPr lang="es-MX" altLang="es-MX" sz="1600" dirty="0">
                <a:latin typeface="Soberana Sans Black"/>
              </a:rPr>
              <a:t>Cuando los que soliciten perciban la existencia de posibles amenazas y eventos que puedan poner en riesgo la seguridad de las instalaciones y de las personas que las ocupan.</a:t>
            </a:r>
          </a:p>
        </p:txBody>
      </p:sp>
      <p:sp>
        <p:nvSpPr>
          <p:cNvPr id="10245" name="25 CuadroTexto"/>
          <p:cNvSpPr txBox="1">
            <a:spLocks noChangeArrowheads="1"/>
          </p:cNvSpPr>
          <p:nvPr/>
        </p:nvSpPr>
        <p:spPr bwMode="auto">
          <a:xfrm>
            <a:off x="280988" y="3149600"/>
            <a:ext cx="19081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1800" b="1" dirty="0">
                <a:solidFill>
                  <a:srgbClr val="001E51"/>
                </a:solidFill>
                <a:latin typeface="Soberana Sans Black"/>
              </a:rPr>
              <a:t>¿En </a:t>
            </a:r>
            <a:r>
              <a:rPr lang="es-MX" altLang="es-MX" sz="1600" b="1" dirty="0">
                <a:solidFill>
                  <a:srgbClr val="001E51"/>
                </a:solidFill>
                <a:latin typeface="Soberana Sans Black"/>
              </a:rPr>
              <a:t>qué</a:t>
            </a:r>
            <a:r>
              <a:rPr lang="es-MX" altLang="es-MX" sz="1800" b="1" dirty="0">
                <a:solidFill>
                  <a:srgbClr val="001E51"/>
                </a:solidFill>
                <a:latin typeface="Soberana Sans Black"/>
              </a:rPr>
              <a:t> casos?</a:t>
            </a:r>
          </a:p>
        </p:txBody>
      </p:sp>
      <p:sp>
        <p:nvSpPr>
          <p:cNvPr id="13" name="12 Rectángulo"/>
          <p:cNvSpPr/>
          <p:nvPr/>
        </p:nvSpPr>
        <p:spPr>
          <a:xfrm rot="10800000" flipH="1" flipV="1">
            <a:off x="705813" y="951282"/>
            <a:ext cx="458086" cy="707886"/>
          </a:xfrm>
          <a:prstGeom prst="rect">
            <a:avLst/>
          </a:prstGeom>
          <a:solidFill>
            <a:srgbClr val="002E6D">
              <a:alpha val="0"/>
            </a:srgbClr>
          </a:solid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fontAlgn="auto">
              <a:spcAft>
                <a:spcPts val="0"/>
              </a:spcAft>
              <a:defRPr/>
            </a:pPr>
            <a:r>
              <a:rPr lang="es-ES" sz="4000"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2</a:t>
            </a:r>
          </a:p>
        </p:txBody>
      </p:sp>
      <p:sp>
        <p:nvSpPr>
          <p:cNvPr id="10250" name="14 CuadroTexto"/>
          <p:cNvSpPr txBox="1">
            <a:spLocks noChangeArrowheads="1"/>
          </p:cNvSpPr>
          <p:nvPr/>
        </p:nvSpPr>
        <p:spPr bwMode="auto">
          <a:xfrm>
            <a:off x="620713" y="2268538"/>
            <a:ext cx="112077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lnSpc>
                <a:spcPct val="90000"/>
              </a:lnSpc>
              <a:buClrTx/>
              <a:buFontTx/>
              <a:buNone/>
            </a:pPr>
            <a:r>
              <a:rPr lang="es-MX" altLang="es-MX" sz="1800" b="1">
                <a:solidFill>
                  <a:srgbClr val="001E51"/>
                </a:solidFill>
                <a:latin typeface="Soberana Sans Black"/>
              </a:rPr>
              <a:t>¿Quién?</a:t>
            </a:r>
          </a:p>
        </p:txBody>
      </p:sp>
      <p:pic>
        <p:nvPicPr>
          <p:cNvPr id="10" name="Picture 9"/>
          <p:cNvPicPr>
            <a:picLocks noChangeAspect="1"/>
          </p:cNvPicPr>
          <p:nvPr/>
        </p:nvPicPr>
        <p:blipFill>
          <a:blip r:embed="rId2"/>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6 Rectángulo"/>
          <p:cNvSpPr>
            <a:spLocks noChangeArrowheads="1"/>
          </p:cNvSpPr>
          <p:nvPr/>
        </p:nvSpPr>
        <p:spPr bwMode="auto">
          <a:xfrm>
            <a:off x="315371" y="1029343"/>
            <a:ext cx="7848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es-MX" altLang="es-MX" b="1" cap="all" dirty="0">
                <a:ln w="9000" cmpd="sng">
                  <a:solidFill>
                    <a:schemeClr val="tx2">
                      <a:lumMod val="75000"/>
                    </a:schemeClr>
                  </a:solidFill>
                  <a:prstDash val="solid"/>
                </a:ln>
                <a:solidFill>
                  <a:srgbClr val="002E6D"/>
                </a:solidFill>
                <a:effectLst>
                  <a:reflection blurRad="12700" stA="28000" endPos="45000" dist="1000" dir="5400000" sy="-100000" algn="bl" rotWithShape="0"/>
                </a:effectLst>
                <a:latin typeface="Soberana Sans Black"/>
                <a:cs typeface="Arial"/>
              </a:rPr>
              <a:t>Medio  de  presentación  del trámite</a:t>
            </a:r>
          </a:p>
        </p:txBody>
      </p:sp>
      <p:sp>
        <p:nvSpPr>
          <p:cNvPr id="11267" name="20 CuadroTexto"/>
          <p:cNvSpPr txBox="1">
            <a:spLocks noChangeArrowheads="1"/>
          </p:cNvSpPr>
          <p:nvPr/>
        </p:nvSpPr>
        <p:spPr bwMode="auto">
          <a:xfrm>
            <a:off x="1193799" y="1700808"/>
            <a:ext cx="6086475"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726056"/>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4C5A6A"/>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808DA0"/>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808DA0"/>
              </a:buClr>
              <a:buFont typeface="Arial" pitchFamily="34" charset="0"/>
              <a:buChar char="•"/>
              <a:defRPr sz="1400">
                <a:solidFill>
                  <a:schemeClr val="tx1"/>
                </a:solidFill>
                <a:latin typeface="Calibri" pitchFamily="34" charset="0"/>
              </a:defRPr>
            </a:lvl9pPr>
          </a:lstStyle>
          <a:p>
            <a:pPr algn="just" eaLnBrk="1" hangingPunct="1">
              <a:lnSpc>
                <a:spcPct val="90000"/>
              </a:lnSpc>
              <a:buClrTx/>
              <a:buFontTx/>
              <a:buNone/>
              <a:defRPr/>
            </a:pPr>
            <a:r>
              <a:rPr lang="es-ES" altLang="es-MX" sz="1400" b="1" dirty="0" smtClean="0">
                <a:solidFill>
                  <a:srgbClr val="001E51"/>
                </a:solidFill>
                <a:latin typeface="Arial" pitchFamily="34" charset="0"/>
              </a:rPr>
              <a:t>EN CASO DE PERSONAS FÍSICAS Y MORALES</a:t>
            </a:r>
            <a:endParaRPr lang="es-MX" altLang="es-MX" sz="1400" b="1" dirty="0" smtClean="0">
              <a:solidFill>
                <a:srgbClr val="001E51"/>
              </a:solidFill>
              <a:latin typeface="Arial" pitchFamily="34" charset="0"/>
            </a:endParaRPr>
          </a:p>
          <a:p>
            <a:pPr algn="just" eaLnBrk="1" hangingPunct="1">
              <a:lnSpc>
                <a:spcPct val="90000"/>
              </a:lnSpc>
              <a:buClrTx/>
              <a:buFontTx/>
              <a:buNone/>
              <a:defRPr/>
            </a:pPr>
            <a:r>
              <a:rPr lang="es-MX" altLang="es-MX" sz="1200" dirty="0" smtClean="0">
                <a:latin typeface="Arial" pitchFamily="34" charset="0"/>
              </a:rPr>
              <a:t>Solicitud escrita dirigida al Comisionado que contendrá los siguientes requisitos:</a:t>
            </a:r>
          </a:p>
          <a:p>
            <a:pPr lvl="1" algn="just" eaLnBrk="1" hangingPunct="1">
              <a:lnSpc>
                <a:spcPct val="90000"/>
              </a:lnSpc>
              <a:buClrTx/>
              <a:buFont typeface="Wingdings" pitchFamily="2" charset="2"/>
              <a:buChar char="ü"/>
              <a:defRPr/>
            </a:pPr>
            <a:r>
              <a:rPr lang="es-ES" altLang="es-MX" sz="1200" dirty="0" smtClean="0">
                <a:latin typeface="Arial" pitchFamily="34" charset="0"/>
              </a:rPr>
              <a:t>Nombre, razón social o denominación y domicilio del solicitante;</a:t>
            </a:r>
            <a:endParaRPr lang="es-MX" altLang="es-MX" sz="1200" dirty="0" smtClean="0">
              <a:latin typeface="Arial" pitchFamily="34" charset="0"/>
            </a:endParaRPr>
          </a:p>
          <a:p>
            <a:pPr lvl="1" algn="just" eaLnBrk="1" hangingPunct="1">
              <a:lnSpc>
                <a:spcPct val="90000"/>
              </a:lnSpc>
              <a:buClrTx/>
              <a:buFont typeface="Wingdings" pitchFamily="2" charset="2"/>
              <a:buChar char="ü"/>
              <a:defRPr/>
            </a:pPr>
            <a:r>
              <a:rPr lang="es-ES" altLang="es-MX" sz="1200" dirty="0" smtClean="0">
                <a:latin typeface="Arial" pitchFamily="34" charset="0"/>
              </a:rPr>
              <a:t>En su caso, nombre del representante legal y documento que acredite su personalidad;</a:t>
            </a:r>
            <a:endParaRPr lang="es-MX" altLang="es-MX" sz="1200" dirty="0" smtClean="0">
              <a:latin typeface="Arial" pitchFamily="34" charset="0"/>
            </a:endParaRPr>
          </a:p>
          <a:p>
            <a:pPr lvl="1" algn="just" eaLnBrk="1" hangingPunct="1">
              <a:lnSpc>
                <a:spcPct val="90000"/>
              </a:lnSpc>
              <a:buClrTx/>
              <a:buFont typeface="Wingdings" pitchFamily="2" charset="2"/>
              <a:buChar char="ü"/>
              <a:defRPr/>
            </a:pPr>
            <a:r>
              <a:rPr lang="es-ES" altLang="es-MX" sz="1200" dirty="0" smtClean="0">
                <a:latin typeface="Arial" pitchFamily="34" charset="0"/>
              </a:rPr>
              <a:t>Clave del Registro Federal de Contribuyentes del solicitante;</a:t>
            </a:r>
          </a:p>
          <a:p>
            <a:pPr lvl="1" algn="just" eaLnBrk="1" hangingPunct="1">
              <a:lnSpc>
                <a:spcPct val="90000"/>
              </a:lnSpc>
              <a:buClrTx/>
              <a:buFont typeface="Wingdings" pitchFamily="2" charset="2"/>
              <a:buChar char="ü"/>
              <a:defRPr/>
            </a:pPr>
            <a:r>
              <a:rPr lang="es-ES" altLang="es-MX" sz="1200" dirty="0" smtClean="0">
                <a:latin typeface="Arial" pitchFamily="34" charset="0"/>
              </a:rPr>
              <a:t>Clave Única del Registro de Población;</a:t>
            </a:r>
            <a:endParaRPr lang="es-MX" altLang="es-MX" sz="1200" dirty="0" smtClean="0">
              <a:latin typeface="Arial" pitchFamily="34" charset="0"/>
            </a:endParaRPr>
          </a:p>
          <a:p>
            <a:pPr lvl="1" algn="just" eaLnBrk="1" hangingPunct="1">
              <a:lnSpc>
                <a:spcPct val="90000"/>
              </a:lnSpc>
              <a:buClrTx/>
              <a:buFont typeface="Wingdings" pitchFamily="2" charset="2"/>
              <a:buChar char="ü"/>
              <a:defRPr/>
            </a:pPr>
            <a:r>
              <a:rPr lang="es-ES" altLang="es-MX" sz="1200" dirty="0" smtClean="0">
                <a:latin typeface="Arial" pitchFamily="34" charset="0"/>
              </a:rPr>
              <a:t>Justificación de que se encuentra en alguno de los supuestos a que se refieren los párrafos primero y segundo del artículo 3 del Reglamento del Servicio de Protección Federal;</a:t>
            </a:r>
            <a:endParaRPr lang="es-MX" altLang="es-MX" sz="1200" dirty="0" smtClean="0">
              <a:latin typeface="Arial" pitchFamily="34" charset="0"/>
            </a:endParaRPr>
          </a:p>
          <a:p>
            <a:pPr lvl="1" algn="just" eaLnBrk="1" hangingPunct="1">
              <a:lnSpc>
                <a:spcPct val="90000"/>
              </a:lnSpc>
              <a:buClrTx/>
              <a:buFont typeface="Wingdings" pitchFamily="2" charset="2"/>
              <a:buChar char="ü"/>
              <a:defRPr/>
            </a:pPr>
            <a:r>
              <a:rPr lang="es-MX" altLang="es-MX" sz="1200" dirty="0" smtClean="0">
                <a:latin typeface="Arial" pitchFamily="34" charset="0"/>
              </a:rPr>
              <a:t>Expresar claramente que se solicita  el Análisis de Riesgo y, en su caso, los hechos y razones que motiven su solicitud;</a:t>
            </a:r>
          </a:p>
          <a:p>
            <a:pPr lvl="1" algn="just" eaLnBrk="1" hangingPunct="1">
              <a:lnSpc>
                <a:spcPct val="90000"/>
              </a:lnSpc>
              <a:buClrTx/>
              <a:buFont typeface="Wingdings" pitchFamily="2" charset="2"/>
              <a:buChar char="ü"/>
              <a:defRPr/>
            </a:pPr>
            <a:r>
              <a:rPr lang="es-ES" altLang="es-MX" sz="1200" dirty="0" smtClean="0">
                <a:latin typeface="Arial" pitchFamily="34" charset="0"/>
              </a:rPr>
              <a:t>Lugar y fecha de emisión del escrito correspondiente, y</a:t>
            </a:r>
            <a:endParaRPr lang="es-MX" altLang="es-MX" sz="1200" dirty="0" smtClean="0">
              <a:latin typeface="Arial" pitchFamily="34" charset="0"/>
            </a:endParaRPr>
          </a:p>
          <a:p>
            <a:pPr lvl="1" algn="just" eaLnBrk="1" hangingPunct="1">
              <a:lnSpc>
                <a:spcPct val="90000"/>
              </a:lnSpc>
              <a:buClrTx/>
              <a:buFont typeface="Wingdings" pitchFamily="2" charset="2"/>
              <a:buChar char="ü"/>
              <a:defRPr/>
            </a:pPr>
            <a:r>
              <a:rPr lang="es-ES" altLang="es-MX" sz="1200" dirty="0" smtClean="0">
                <a:latin typeface="Arial" pitchFamily="34" charset="0"/>
              </a:rPr>
              <a:t>Firma autógrafa del solicitante.</a:t>
            </a:r>
          </a:p>
          <a:p>
            <a:pPr algn="just" eaLnBrk="1" hangingPunct="1">
              <a:lnSpc>
                <a:spcPct val="90000"/>
              </a:lnSpc>
              <a:buClrTx/>
              <a:buFontTx/>
              <a:buNone/>
              <a:defRPr/>
            </a:pPr>
            <a:r>
              <a:rPr lang="es-ES" altLang="es-MX" sz="1400" b="1" dirty="0" smtClean="0">
                <a:solidFill>
                  <a:srgbClr val="001E51"/>
                </a:solidFill>
                <a:latin typeface="Arial" pitchFamily="34" charset="0"/>
              </a:rPr>
              <a:t>DOCUMENTOS REQUERIDOS</a:t>
            </a:r>
          </a:p>
          <a:p>
            <a:pPr lvl="1" algn="just" eaLnBrk="1" hangingPunct="1">
              <a:lnSpc>
                <a:spcPct val="90000"/>
              </a:lnSpc>
              <a:buClrTx/>
              <a:buFont typeface="Wingdings" pitchFamily="2" charset="2"/>
              <a:buChar char="ü"/>
              <a:defRPr/>
            </a:pPr>
            <a:r>
              <a:rPr lang="es-ES" altLang="es-MX" sz="1200" dirty="0">
                <a:latin typeface="Arial" pitchFamily="34" charset="0"/>
              </a:rPr>
              <a:t>Los documentos que acrediten la personalidad o en su caso, el número   asignado del Registro Único de Personas Acreditadas</a:t>
            </a:r>
            <a:r>
              <a:rPr lang="es-ES" altLang="es-MX" sz="1200" dirty="0" smtClean="0">
                <a:solidFill>
                  <a:schemeClr val="tx1">
                    <a:lumMod val="75000"/>
                    <a:lumOff val="25000"/>
                  </a:schemeClr>
                </a:solidFill>
                <a:latin typeface="Arial" pitchFamily="34" charset="0"/>
              </a:rPr>
              <a:t>. </a:t>
            </a:r>
            <a:endParaRPr lang="es-MX" altLang="es-MX" sz="1200" dirty="0" smtClean="0">
              <a:solidFill>
                <a:schemeClr val="tx1">
                  <a:lumMod val="75000"/>
                  <a:lumOff val="25000"/>
                </a:schemeClr>
              </a:solidFill>
              <a:latin typeface="Arial" pitchFamily="34" charset="0"/>
            </a:endParaRPr>
          </a:p>
        </p:txBody>
      </p:sp>
      <p:sp>
        <p:nvSpPr>
          <p:cNvPr id="9" name="8 Flecha derecha"/>
          <p:cNvSpPr/>
          <p:nvPr/>
        </p:nvSpPr>
        <p:spPr>
          <a:xfrm>
            <a:off x="618853" y="1760493"/>
            <a:ext cx="360040" cy="174898"/>
          </a:xfrm>
          <a:prstGeom prst="rightArrow">
            <a:avLst/>
          </a:prstGeom>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sp>
        <p:nvSpPr>
          <p:cNvPr id="12" name="11 Flecha derecha"/>
          <p:cNvSpPr/>
          <p:nvPr/>
        </p:nvSpPr>
        <p:spPr>
          <a:xfrm>
            <a:off x="746730" y="4508047"/>
            <a:ext cx="360040" cy="174898"/>
          </a:xfrm>
          <a:prstGeom prst="rightArrow">
            <a:avLst/>
          </a:prstGeom>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7" name="Picture 6"/>
          <p:cNvPicPr>
            <a:picLocks noChangeAspect="1"/>
          </p:cNvPicPr>
          <p:nvPr/>
        </p:nvPicPr>
        <p:blipFill>
          <a:blip r:embed="rId2"/>
          <a:stretch>
            <a:fillRect/>
          </a:stretch>
        </p:blipFill>
        <p:spPr>
          <a:xfrm>
            <a:off x="12700" y="-28643"/>
            <a:ext cx="9131300" cy="9779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10959</TotalTime>
  <Words>1429</Words>
  <Application>Microsoft Macintosh PowerPoint</Application>
  <PresentationFormat>On-screen Show (16:9)</PresentationFormat>
  <Paragraphs>158</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Rita Paola Muedano Quintero</dc:creator>
  <cp:lastModifiedBy>Hideki San</cp:lastModifiedBy>
  <cp:revision>582</cp:revision>
  <dcterms:created xsi:type="dcterms:W3CDTF">2016-03-17T20:33:36Z</dcterms:created>
  <dcterms:modified xsi:type="dcterms:W3CDTF">2016-06-16T17:52:50Z</dcterms:modified>
</cp:coreProperties>
</file>